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67" r:id="rId4"/>
    <p:sldMasterId id="2147483983" r:id="rId5"/>
  </p:sldMasterIdLst>
  <p:notesMasterIdLst>
    <p:notesMasterId r:id="rId31"/>
  </p:notesMasterIdLst>
  <p:handoutMasterIdLst>
    <p:handoutMasterId r:id="rId32"/>
  </p:handoutMasterIdLst>
  <p:sldIdLst>
    <p:sldId id="299" r:id="rId6"/>
    <p:sldId id="297" r:id="rId7"/>
    <p:sldId id="307" r:id="rId8"/>
    <p:sldId id="314" r:id="rId9"/>
    <p:sldId id="308" r:id="rId10"/>
    <p:sldId id="319" r:id="rId11"/>
    <p:sldId id="320" r:id="rId12"/>
    <p:sldId id="321" r:id="rId13"/>
    <p:sldId id="328" r:id="rId14"/>
    <p:sldId id="315" r:id="rId15"/>
    <p:sldId id="309" r:id="rId16"/>
    <p:sldId id="324" r:id="rId17"/>
    <p:sldId id="316" r:id="rId18"/>
    <p:sldId id="310" r:id="rId19"/>
    <p:sldId id="322" r:id="rId20"/>
    <p:sldId id="327" r:id="rId21"/>
    <p:sldId id="318" r:id="rId22"/>
    <p:sldId id="311" r:id="rId23"/>
    <p:sldId id="275" r:id="rId24"/>
    <p:sldId id="312" r:id="rId25"/>
    <p:sldId id="317" r:id="rId26"/>
    <p:sldId id="313" r:id="rId27"/>
    <p:sldId id="329" r:id="rId28"/>
    <p:sldId id="330" r:id="rId29"/>
    <p:sldId id="306"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Inter" panose="020B0604020202020204" charset="0"/>
      <p:regular r:id="rId37"/>
      <p:bold r:id="rId37"/>
      <p:italic r:id="rId37"/>
      <p:boldItalic r:id="rId37"/>
    </p:embeddedFont>
    <p:embeddedFont>
      <p:font typeface="Tartu Kodanik" panose="020B0604020202020204" charset="0"/>
      <p:regular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2E9"/>
    <a:srgbClr val="000000"/>
    <a:srgbClr val="B1E2BC"/>
    <a:srgbClr val="443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C0626-73B5-4A84-C12C-F280F220081D}" v="250" dt="2023-04-27T08:32:40.731"/>
    <p1510:client id="{14056171-3BD6-674C-721D-EA486A451489}" v="108" dt="2023-04-27T08:12:20.997"/>
    <p1510:client id="{1AAD44CB-5F10-D321-722B-722240C8D682}" v="1017" dt="2023-04-19T14:18:41.014"/>
    <p1510:client id="{2B166CF0-0DA0-37D8-9393-0E6FFC5C0339}" v="99" dt="2023-04-27T08:46:08.238"/>
    <p1510:client id="{36290CC5-11F9-5279-EEBB-4431867A8492}" v="736" dt="2023-04-20T12:33:43.832"/>
    <p1510:client id="{4E03BA6C-EB3B-CD51-B545-CDD2686FFB2A}" v="608" dt="2023-04-20T09:02:20.719"/>
    <p1510:client id="{7DBD3636-BC13-526C-84C7-F547A2FF65EC}" v="159" dt="2023-04-27T09:50:01.741"/>
    <p1510:client id="{8914855F-4E61-92B6-E495-D9E4ED653D15}" v="15" dt="2023-04-20T07:31:18.565"/>
    <p1510:client id="{9BC37F27-56C9-BCD1-313D-082DECB4C572}" v="2510" dt="2023-04-18T13:48:16.582"/>
    <p1510:client id="{B9CD0C1B-5DF9-B70E-2AF3-F0C79711729C}" v="444" dt="2023-04-20T08:04:38.666"/>
    <p1510:client id="{BBEE44C8-E242-827E-3974-BE1CE09EF884}" v="40" dt="2023-04-27T10:20:52.575"/>
    <p1510:client id="{C0C6F5FD-A711-4C9C-A964-1E05157EA63E}" v="1414" dt="2023-04-20T08:38:10.375"/>
    <p1510:client id="{D41F24A4-587C-88E2-ADD3-CC929C9ABE2B}" v="1022" dt="2023-04-20T10:01:02.403"/>
    <p1510:client id="{DA6ED355-B4FC-E4BC-2612-87789A102E3F}" v="3" dt="2023-04-20T06:59:30.314"/>
    <p1510:client id="{DFC67EAF-9F82-598A-F314-B7AF060C0BC3}" v="218" dt="2023-04-20T10:54:29.386"/>
  </p1510:revLst>
</p1510:revInfo>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E773E1-C3DD-9446-8BB9-0DCD0DA096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latin typeface="Inter" panose="02000503000000020004" pitchFamily="2" charset="0"/>
            </a:endParaRPr>
          </a:p>
        </p:txBody>
      </p:sp>
      <p:sp>
        <p:nvSpPr>
          <p:cNvPr id="3" name="Date Placeholder 2">
            <a:extLst>
              <a:ext uri="{FF2B5EF4-FFF2-40B4-BE49-F238E27FC236}">
                <a16:creationId xmlns:a16="http://schemas.microsoft.com/office/drawing/2014/main" id="{2DCBE0BB-167F-35EE-A558-FAC78D7288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73FD1E-C7B9-564D-AFCC-765965D58532}" type="datetimeFigureOut">
              <a:rPr lang="en-US">
                <a:latin typeface="Inter" panose="02000503000000020004" pitchFamily="2" charset="0"/>
              </a:rPr>
              <a:t>4/27/2023</a:t>
            </a:fld>
            <a:endParaRPr lang="en-EE">
              <a:latin typeface="Inter" panose="02000503000000020004" pitchFamily="2" charset="0"/>
            </a:endParaRPr>
          </a:p>
        </p:txBody>
      </p:sp>
      <p:sp>
        <p:nvSpPr>
          <p:cNvPr id="4" name="Footer Placeholder 3">
            <a:extLst>
              <a:ext uri="{FF2B5EF4-FFF2-40B4-BE49-F238E27FC236}">
                <a16:creationId xmlns:a16="http://schemas.microsoft.com/office/drawing/2014/main" id="{8412D222-B109-3179-4B08-88469C9177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latin typeface="Inter" panose="02000503000000020004" pitchFamily="2" charset="0"/>
            </a:endParaRPr>
          </a:p>
        </p:txBody>
      </p:sp>
      <p:sp>
        <p:nvSpPr>
          <p:cNvPr id="5" name="Slide Number Placeholder 4">
            <a:extLst>
              <a:ext uri="{FF2B5EF4-FFF2-40B4-BE49-F238E27FC236}">
                <a16:creationId xmlns:a16="http://schemas.microsoft.com/office/drawing/2014/main" id="{92B98CFF-6848-48EB-1CD9-AE19F94C2E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30BD75-C0A0-D148-94E1-FFBD88BDF38F}" type="slidenum">
              <a:rPr>
                <a:latin typeface="Inter" panose="02000503000000020004" pitchFamily="2" charset="0"/>
              </a:rPr>
              <a:t>‹#›</a:t>
            </a:fld>
            <a:endParaRPr lang="en-EE">
              <a:latin typeface="Inter" panose="02000503000000020004" pitchFamily="2" charset="0"/>
            </a:endParaRPr>
          </a:p>
        </p:txBody>
      </p:sp>
    </p:spTree>
    <p:extLst>
      <p:ext uri="{BB962C8B-B14F-4D97-AF65-F5344CB8AC3E}">
        <p14:creationId xmlns:p14="http://schemas.microsoft.com/office/powerpoint/2010/main" val="1927242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5F4646FD-9F0D-6444-B005-A12BF4761990}" type="datetimeFigureOut">
              <a:rPr lang="en-EE"/>
              <a:pPr/>
              <a:t>04/27/2023</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016D5EB1-0A0D-E346-9FDD-3AA9145EDA9E}" type="slidenum">
              <a:rPr lang="en-EE"/>
              <a:pPr/>
              <a:t>‹#›</a:t>
            </a:fld>
            <a:endParaRPr lang="en-EE"/>
          </a:p>
        </p:txBody>
      </p:sp>
    </p:spTree>
    <p:extLst>
      <p:ext uri="{BB962C8B-B14F-4D97-AF65-F5344CB8AC3E}">
        <p14:creationId xmlns:p14="http://schemas.microsoft.com/office/powerpoint/2010/main" val="43340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457200" algn="l" defTabSz="914400" rtl="0" eaLnBrk="1" latinLnBrk="0" hangingPunct="1">
      <a:defRPr sz="1200" b="0" i="0" kern="1200">
        <a:solidFill>
          <a:schemeClr val="tx1"/>
        </a:solidFill>
        <a:latin typeface="Inter" panose="02000503000000020004" pitchFamily="2" charset="0"/>
        <a:ea typeface="+mn-ea"/>
        <a:cs typeface="+mn-cs"/>
      </a:defRPr>
    </a:lvl2pPr>
    <a:lvl3pPr marL="914400" algn="l" defTabSz="914400" rtl="0" eaLnBrk="1" latinLnBrk="0" hangingPunct="1">
      <a:defRPr sz="1200" b="0" i="0" kern="1200">
        <a:solidFill>
          <a:schemeClr val="tx1"/>
        </a:solidFill>
        <a:latin typeface="Inter" panose="02000503000000020004" pitchFamily="2" charset="0"/>
        <a:ea typeface="+mn-ea"/>
        <a:cs typeface="+mn-cs"/>
      </a:defRPr>
    </a:lvl3pPr>
    <a:lvl4pPr marL="1371600" algn="l" defTabSz="914400" rtl="0" eaLnBrk="1" latinLnBrk="0" hangingPunct="1">
      <a:defRPr sz="1200" b="0" i="0" kern="1200">
        <a:solidFill>
          <a:schemeClr val="tx1"/>
        </a:solidFill>
        <a:latin typeface="Inter" panose="02000503000000020004" pitchFamily="2" charset="0"/>
        <a:ea typeface="+mn-ea"/>
        <a:cs typeface="+mn-cs"/>
      </a:defRPr>
    </a:lvl4pPr>
    <a:lvl5pPr marL="1828800" algn="l" defTabSz="914400" rtl="0" eaLnBrk="1" latinLnBrk="0" hangingPunct="1">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a:buChar char="•"/>
            </a:pPr>
            <a:r>
              <a:rPr lang="en-US" err="1">
                <a:latin typeface="Calibri"/>
                <a:cs typeface="Calibri"/>
              </a:rPr>
              <a:t>Toetuse</a:t>
            </a:r>
            <a:r>
              <a:rPr lang="en-US">
                <a:latin typeface="Calibri"/>
                <a:cs typeface="Calibri"/>
              </a:rPr>
              <a:t> </a:t>
            </a:r>
            <a:r>
              <a:rPr lang="en-US" err="1">
                <a:latin typeface="Calibri"/>
                <a:cs typeface="Calibri"/>
              </a:rPr>
              <a:t>suurus</a:t>
            </a:r>
            <a:r>
              <a:rPr lang="en-US">
                <a:latin typeface="Calibri"/>
                <a:cs typeface="Calibri"/>
              </a:rPr>
              <a:t> </a:t>
            </a:r>
            <a:r>
              <a:rPr lang="en-US" err="1">
                <a:latin typeface="Calibri"/>
                <a:cs typeface="Calibri"/>
              </a:rPr>
              <a:t>kujuneb</a:t>
            </a:r>
            <a:r>
              <a:rPr lang="en-US">
                <a:latin typeface="Calibri"/>
                <a:cs typeface="Calibri"/>
              </a:rPr>
              <a:t> </a:t>
            </a:r>
            <a:r>
              <a:rPr lang="en-US" err="1">
                <a:latin typeface="Calibri"/>
                <a:cs typeface="Calibri"/>
              </a:rPr>
              <a:t>baasmäärast</a:t>
            </a:r>
            <a:r>
              <a:rPr lang="en-US">
                <a:latin typeface="Calibri"/>
                <a:cs typeface="Calibri"/>
              </a:rPr>
              <a:t> (110 </a:t>
            </a:r>
            <a:r>
              <a:rPr lang="en-US" err="1">
                <a:latin typeface="Calibri"/>
                <a:cs typeface="Calibri"/>
              </a:rPr>
              <a:t>eurot</a:t>
            </a:r>
            <a:r>
              <a:rPr lang="en-US">
                <a:latin typeface="Calibri"/>
                <a:cs typeface="Calibri"/>
              </a:rPr>
              <a:t>) </a:t>
            </a:r>
            <a:r>
              <a:rPr lang="en-US" err="1">
                <a:latin typeface="Calibri"/>
                <a:cs typeface="Calibri"/>
              </a:rPr>
              <a:t>ning</a:t>
            </a:r>
            <a:r>
              <a:rPr lang="en-US">
                <a:latin typeface="Calibri"/>
                <a:cs typeface="Calibri"/>
              </a:rPr>
              <a:t> </a:t>
            </a:r>
            <a:r>
              <a:rPr lang="en-US" err="1">
                <a:latin typeface="Calibri"/>
                <a:cs typeface="Calibri"/>
              </a:rPr>
              <a:t>täiendavatest</a:t>
            </a:r>
            <a:r>
              <a:rPr lang="en-US">
                <a:latin typeface="Calibri"/>
                <a:cs typeface="Calibri"/>
              </a:rPr>
              <a:t> </a:t>
            </a:r>
            <a:r>
              <a:rPr lang="en-US" err="1">
                <a:latin typeface="Calibri"/>
                <a:cs typeface="Calibri"/>
              </a:rPr>
              <a:t>toetusmääradest</a:t>
            </a:r>
            <a:r>
              <a:rPr lang="en-US">
                <a:latin typeface="Calibri"/>
                <a:cs typeface="Calibri"/>
              </a:rPr>
              <a:t> 20 </a:t>
            </a:r>
            <a:r>
              <a:rPr lang="en-US" err="1">
                <a:latin typeface="Calibri"/>
                <a:cs typeface="Calibri"/>
              </a:rPr>
              <a:t>või</a:t>
            </a:r>
            <a:r>
              <a:rPr lang="en-US">
                <a:latin typeface="Calibri"/>
                <a:cs typeface="Calibri"/>
              </a:rPr>
              <a:t> 40 </a:t>
            </a:r>
            <a:r>
              <a:rPr lang="en-US" err="1">
                <a:latin typeface="Calibri"/>
                <a:cs typeface="Calibri"/>
              </a:rPr>
              <a:t>eurot</a:t>
            </a:r>
            <a:r>
              <a:rPr lang="en-US">
                <a:latin typeface="Calibri"/>
                <a:cs typeface="Calibri"/>
              </a:rPr>
              <a:t>. </a:t>
            </a:r>
            <a:r>
              <a:rPr lang="en-US" err="1">
                <a:latin typeface="Calibri"/>
                <a:cs typeface="Calibri"/>
              </a:rPr>
              <a:t>Nõuded</a:t>
            </a:r>
            <a:r>
              <a:rPr lang="en-US">
                <a:latin typeface="Calibri"/>
                <a:cs typeface="Calibri"/>
              </a:rPr>
              <a:t> on </a:t>
            </a:r>
            <a:r>
              <a:rPr lang="en-US" err="1">
                <a:latin typeface="Calibri"/>
                <a:cs typeface="Calibri"/>
              </a:rPr>
              <a:t>esitatud</a:t>
            </a:r>
            <a:r>
              <a:rPr lang="en-US">
                <a:latin typeface="Calibri"/>
                <a:cs typeface="Calibri"/>
              </a:rPr>
              <a:t> </a:t>
            </a:r>
            <a:r>
              <a:rPr lang="en-US" err="1">
                <a:latin typeface="Calibri"/>
                <a:cs typeface="Calibri"/>
              </a:rPr>
              <a:t>linna</a:t>
            </a:r>
            <a:r>
              <a:rPr lang="en-US">
                <a:latin typeface="Calibri"/>
                <a:cs typeface="Calibri"/>
              </a:rPr>
              <a:t> </a:t>
            </a:r>
            <a:r>
              <a:rPr lang="en-US" err="1">
                <a:latin typeface="Calibri"/>
                <a:cs typeface="Calibri"/>
              </a:rPr>
              <a:t>poolt</a:t>
            </a:r>
            <a:r>
              <a:rPr lang="en-US">
                <a:latin typeface="Calibri"/>
                <a:cs typeface="Calibri"/>
              </a:rPr>
              <a:t> </a:t>
            </a:r>
            <a:r>
              <a:rPr lang="en-US" err="1">
                <a:latin typeface="Calibri"/>
                <a:cs typeface="Calibri"/>
              </a:rPr>
              <a:t>kvaliteetse</a:t>
            </a:r>
            <a:r>
              <a:rPr lang="en-US">
                <a:latin typeface="Calibri"/>
                <a:cs typeface="Calibri"/>
              </a:rPr>
              <a:t> ja </a:t>
            </a:r>
            <a:r>
              <a:rPr lang="en-US" err="1">
                <a:latin typeface="Calibri"/>
                <a:cs typeface="Calibri"/>
              </a:rPr>
              <a:t>läbimõeldud</a:t>
            </a:r>
            <a:r>
              <a:rPr lang="en-US">
                <a:latin typeface="Calibri"/>
                <a:cs typeface="Calibri"/>
              </a:rPr>
              <a:t> </a:t>
            </a:r>
            <a:r>
              <a:rPr lang="en-US" err="1">
                <a:latin typeface="Calibri"/>
                <a:cs typeface="Calibri"/>
              </a:rPr>
              <a:t>tegevuse</a:t>
            </a:r>
            <a:r>
              <a:rPr lang="en-US">
                <a:latin typeface="Calibri"/>
                <a:cs typeface="Calibri"/>
              </a:rPr>
              <a:t> </a:t>
            </a:r>
            <a:r>
              <a:rPr lang="en-US" err="1">
                <a:latin typeface="Calibri"/>
                <a:cs typeface="Calibri"/>
              </a:rPr>
              <a:t>toetamiseks</a:t>
            </a:r>
            <a:r>
              <a:rPr lang="en-US">
                <a:latin typeface="Calibri"/>
                <a:cs typeface="Calibri"/>
              </a:rPr>
              <a:t> (4 </a:t>
            </a:r>
            <a:r>
              <a:rPr lang="en-US" err="1">
                <a:latin typeface="Calibri"/>
                <a:cs typeface="Calibri"/>
              </a:rPr>
              <a:t>tingimust</a:t>
            </a:r>
            <a:r>
              <a:rPr lang="en-US">
                <a:latin typeface="Calibri"/>
                <a:cs typeface="Calibri"/>
              </a:rPr>
              <a:t>: 1. </a:t>
            </a:r>
            <a:r>
              <a:rPr lang="en-US" err="1">
                <a:latin typeface="Calibri"/>
                <a:cs typeface="Calibri"/>
              </a:rPr>
              <a:t>tegevuse</a:t>
            </a:r>
            <a:r>
              <a:rPr lang="en-US">
                <a:latin typeface="Calibri"/>
                <a:cs typeface="Calibri"/>
              </a:rPr>
              <a:t> </a:t>
            </a:r>
            <a:r>
              <a:rPr lang="en-US" err="1">
                <a:latin typeface="Calibri"/>
                <a:cs typeface="Calibri"/>
              </a:rPr>
              <a:t>maht</a:t>
            </a:r>
            <a:r>
              <a:rPr lang="en-US">
                <a:latin typeface="Calibri"/>
                <a:cs typeface="Calibri"/>
              </a:rPr>
              <a:t>, 2. </a:t>
            </a:r>
            <a:r>
              <a:rPr lang="en-US" err="1">
                <a:latin typeface="Calibri"/>
                <a:cs typeface="Calibri"/>
              </a:rPr>
              <a:t>tegevuse</a:t>
            </a:r>
            <a:r>
              <a:rPr lang="en-US">
                <a:latin typeface="Calibri"/>
                <a:cs typeface="Calibri"/>
              </a:rPr>
              <a:t>- </a:t>
            </a:r>
            <a:r>
              <a:rPr lang="en-US" err="1">
                <a:latin typeface="Calibri"/>
                <a:cs typeface="Calibri"/>
              </a:rPr>
              <a:t>või</a:t>
            </a:r>
            <a:r>
              <a:rPr lang="en-US">
                <a:latin typeface="Calibri"/>
                <a:cs typeface="Calibri"/>
              </a:rPr>
              <a:t> </a:t>
            </a:r>
            <a:r>
              <a:rPr lang="en-US" err="1">
                <a:latin typeface="Calibri"/>
                <a:cs typeface="Calibri"/>
              </a:rPr>
              <a:t>õppekava</a:t>
            </a:r>
            <a:r>
              <a:rPr lang="en-US">
                <a:latin typeface="Calibri"/>
                <a:cs typeface="Calibri"/>
              </a:rPr>
              <a:t> </a:t>
            </a:r>
            <a:r>
              <a:rPr lang="en-US" err="1">
                <a:latin typeface="Calibri"/>
                <a:cs typeface="Calibri"/>
              </a:rPr>
              <a:t>olemasolu</a:t>
            </a:r>
            <a:r>
              <a:rPr lang="en-US">
                <a:latin typeface="Calibri"/>
                <a:cs typeface="Calibri"/>
              </a:rPr>
              <a:t>, 3. </a:t>
            </a:r>
            <a:r>
              <a:rPr lang="en-US" err="1">
                <a:latin typeface="Calibri"/>
                <a:cs typeface="Calibri"/>
              </a:rPr>
              <a:t>juhendajate</a:t>
            </a:r>
            <a:r>
              <a:rPr lang="en-US">
                <a:latin typeface="Calibri"/>
                <a:cs typeface="Calibri"/>
              </a:rPr>
              <a:t> </a:t>
            </a:r>
            <a:r>
              <a:rPr lang="en-US" err="1">
                <a:latin typeface="Calibri"/>
                <a:cs typeface="Calibri"/>
              </a:rPr>
              <a:t>kvalifikatsioon</a:t>
            </a:r>
            <a:r>
              <a:rPr lang="en-US">
                <a:latin typeface="Calibri"/>
                <a:cs typeface="Calibri"/>
              </a:rPr>
              <a:t>, 4. </a:t>
            </a:r>
            <a:r>
              <a:rPr lang="en-US" err="1">
                <a:latin typeface="Calibri"/>
                <a:cs typeface="Calibri"/>
              </a:rPr>
              <a:t>valdkondlikud</a:t>
            </a:r>
            <a:r>
              <a:rPr lang="en-US">
                <a:latin typeface="Calibri"/>
                <a:cs typeface="Calibri"/>
              </a:rPr>
              <a:t> </a:t>
            </a:r>
            <a:r>
              <a:rPr lang="en-US" err="1">
                <a:latin typeface="Calibri"/>
                <a:cs typeface="Calibri"/>
              </a:rPr>
              <a:t>saavutused</a:t>
            </a:r>
            <a:r>
              <a:rPr lang="en-US">
                <a:latin typeface="Calibri"/>
                <a:cs typeface="Calibri"/>
              </a:rPr>
              <a:t>)</a:t>
            </a:r>
          </a:p>
          <a:p>
            <a:pPr marL="171450" indent="-171450">
              <a:buFont typeface="Arial"/>
              <a:buChar char="•"/>
            </a:pPr>
            <a:r>
              <a:rPr lang="en-US">
                <a:latin typeface="Calibri"/>
                <a:cs typeface="Calibri"/>
              </a:rPr>
              <a:t>2022 </a:t>
            </a:r>
            <a:r>
              <a:rPr lang="en-US" err="1">
                <a:latin typeface="Calibri"/>
                <a:cs typeface="Calibri"/>
              </a:rPr>
              <a:t>oli</a:t>
            </a:r>
            <a:r>
              <a:rPr lang="en-US">
                <a:latin typeface="Calibri"/>
                <a:cs typeface="Calibri"/>
              </a:rPr>
              <a:t> </a:t>
            </a:r>
            <a:r>
              <a:rPr lang="en-US" err="1">
                <a:latin typeface="Calibri"/>
                <a:cs typeface="Calibri"/>
              </a:rPr>
              <a:t>Covidi</a:t>
            </a:r>
            <a:r>
              <a:rPr lang="en-US">
                <a:latin typeface="Calibri"/>
                <a:cs typeface="Calibri"/>
              </a:rPr>
              <a:t> </a:t>
            </a:r>
            <a:r>
              <a:rPr lang="en-US" err="1">
                <a:latin typeface="Calibri"/>
                <a:cs typeface="Calibri"/>
              </a:rPr>
              <a:t>aasta</a:t>
            </a:r>
            <a:r>
              <a:rPr lang="en-US">
                <a:latin typeface="Calibri"/>
                <a:cs typeface="Calibri"/>
              </a:rPr>
              <a:t>, </a:t>
            </a:r>
            <a:r>
              <a:rPr lang="en-US" err="1">
                <a:latin typeface="Calibri"/>
                <a:cs typeface="Calibri"/>
              </a:rPr>
              <a:t>kasutasime</a:t>
            </a:r>
            <a:r>
              <a:rPr lang="en-US">
                <a:latin typeface="Calibri"/>
                <a:cs typeface="Calibri"/>
              </a:rPr>
              <a:t> </a:t>
            </a:r>
            <a:r>
              <a:rPr lang="en-US" err="1">
                <a:latin typeface="Calibri"/>
                <a:cs typeface="Calibri"/>
              </a:rPr>
              <a:t>üleminekumäärust</a:t>
            </a:r>
            <a:r>
              <a:rPr lang="en-US">
                <a:latin typeface="Calibri"/>
                <a:cs typeface="Calibri"/>
              </a:rPr>
              <a:t> </a:t>
            </a:r>
            <a:r>
              <a:rPr lang="en-US" err="1">
                <a:latin typeface="Calibri"/>
                <a:cs typeface="Calibri"/>
              </a:rPr>
              <a:t>ning</a:t>
            </a:r>
            <a:r>
              <a:rPr lang="en-US">
                <a:latin typeface="Calibri"/>
                <a:cs typeface="Calibri"/>
              </a:rPr>
              <a:t> </a:t>
            </a:r>
            <a:r>
              <a:rPr lang="en-US" err="1">
                <a:latin typeface="Calibri"/>
                <a:cs typeface="Calibri"/>
              </a:rPr>
              <a:t>arvud</a:t>
            </a:r>
            <a:r>
              <a:rPr lang="en-US">
                <a:latin typeface="Calibri"/>
                <a:cs typeface="Calibri"/>
              </a:rPr>
              <a:t> </a:t>
            </a:r>
            <a:r>
              <a:rPr lang="en-US" err="1">
                <a:latin typeface="Calibri"/>
                <a:cs typeface="Calibri"/>
              </a:rPr>
              <a:t>ei</a:t>
            </a:r>
            <a:r>
              <a:rPr lang="en-US">
                <a:latin typeface="Calibri"/>
                <a:cs typeface="Calibri"/>
              </a:rPr>
              <a:t> ole </a:t>
            </a:r>
            <a:r>
              <a:rPr lang="en-US" err="1">
                <a:latin typeface="Calibri"/>
                <a:cs typeface="Calibri"/>
              </a:rPr>
              <a:t>täielikult</a:t>
            </a:r>
            <a:r>
              <a:rPr lang="en-US">
                <a:latin typeface="Calibri"/>
                <a:cs typeface="Calibri"/>
              </a:rPr>
              <a:t> </a:t>
            </a:r>
            <a:r>
              <a:rPr lang="en-US" err="1">
                <a:latin typeface="Calibri"/>
                <a:cs typeface="Calibri"/>
              </a:rPr>
              <a:t>võrreldavad</a:t>
            </a:r>
            <a:r>
              <a:rPr lang="en-US">
                <a:latin typeface="Calibri"/>
                <a:cs typeface="Calibri"/>
              </a:rPr>
              <a:t>. 2022. </a:t>
            </a:r>
            <a:r>
              <a:rPr lang="en-US" err="1">
                <a:latin typeface="Calibri"/>
                <a:cs typeface="Calibri"/>
              </a:rPr>
              <a:t>aastal</a:t>
            </a:r>
            <a:r>
              <a:rPr lang="en-US">
                <a:latin typeface="Calibri"/>
                <a:cs typeface="Calibri"/>
              </a:rPr>
              <a:t> </a:t>
            </a:r>
            <a:r>
              <a:rPr lang="en-US" err="1">
                <a:latin typeface="Calibri"/>
                <a:cs typeface="Calibri"/>
              </a:rPr>
              <a:t>oli</a:t>
            </a:r>
            <a:r>
              <a:rPr lang="en-US">
                <a:latin typeface="Calibri"/>
                <a:cs typeface="Calibri"/>
              </a:rPr>
              <a:t> </a:t>
            </a:r>
            <a:r>
              <a:rPr lang="en-US" err="1">
                <a:latin typeface="Calibri"/>
                <a:cs typeface="Calibri"/>
              </a:rPr>
              <a:t>mõju</a:t>
            </a:r>
            <a:r>
              <a:rPr lang="en-US">
                <a:latin typeface="Calibri"/>
                <a:cs typeface="Calibri"/>
              </a:rPr>
              <a:t> </a:t>
            </a:r>
            <a:r>
              <a:rPr lang="en-US" err="1">
                <a:latin typeface="Calibri"/>
                <a:cs typeface="Calibri"/>
              </a:rPr>
              <a:t>linna</a:t>
            </a:r>
            <a:r>
              <a:rPr lang="en-US">
                <a:latin typeface="Calibri"/>
                <a:cs typeface="Calibri"/>
              </a:rPr>
              <a:t> </a:t>
            </a:r>
            <a:r>
              <a:rPr lang="en-US" err="1">
                <a:latin typeface="Calibri"/>
                <a:cs typeface="Calibri"/>
              </a:rPr>
              <a:t>eelarvele</a:t>
            </a:r>
            <a:r>
              <a:rPr lang="en-US">
                <a:latin typeface="Calibri"/>
                <a:cs typeface="Calibri"/>
              </a:rPr>
              <a:t> 1 401 665 </a:t>
            </a:r>
            <a:r>
              <a:rPr lang="en-US" err="1">
                <a:latin typeface="Calibri"/>
                <a:cs typeface="Calibri"/>
              </a:rPr>
              <a:t>eurot</a:t>
            </a:r>
            <a:r>
              <a:rPr lang="en-US">
                <a:latin typeface="Calibri"/>
                <a:cs typeface="Calibri"/>
              </a:rPr>
              <a:t>, HH </a:t>
            </a:r>
            <a:r>
              <a:rPr lang="en-US" err="1">
                <a:latin typeface="Calibri"/>
                <a:cs typeface="Calibri"/>
              </a:rPr>
              <a:t>täiendav</a:t>
            </a:r>
            <a:r>
              <a:rPr lang="en-US">
                <a:latin typeface="Calibri"/>
                <a:cs typeface="Calibri"/>
              </a:rPr>
              <a:t> </a:t>
            </a:r>
            <a:r>
              <a:rPr lang="en-US" err="1">
                <a:latin typeface="Calibri"/>
                <a:cs typeface="Calibri"/>
              </a:rPr>
              <a:t>riigipoolne</a:t>
            </a:r>
            <a:r>
              <a:rPr lang="en-US">
                <a:latin typeface="Calibri"/>
                <a:cs typeface="Calibri"/>
              </a:rPr>
              <a:t> </a:t>
            </a:r>
            <a:r>
              <a:rPr lang="en-US" err="1">
                <a:latin typeface="Calibri"/>
                <a:cs typeface="Calibri"/>
              </a:rPr>
              <a:t>toetus</a:t>
            </a:r>
            <a:r>
              <a:rPr lang="en-US">
                <a:latin typeface="Calibri"/>
                <a:cs typeface="Calibri"/>
              </a:rPr>
              <a:t> 172 735 </a:t>
            </a:r>
            <a:r>
              <a:rPr lang="en-US" err="1">
                <a:latin typeface="Calibri"/>
                <a:cs typeface="Calibri"/>
              </a:rPr>
              <a:t>eurot</a:t>
            </a:r>
            <a:r>
              <a:rPr lang="en-US">
                <a:latin typeface="Calibri"/>
                <a:cs typeface="Calibri"/>
              </a:rPr>
              <a:t>,  2023. </a:t>
            </a:r>
            <a:r>
              <a:rPr lang="en-US" err="1">
                <a:latin typeface="Calibri"/>
                <a:cs typeface="Calibri"/>
              </a:rPr>
              <a:t>aastal</a:t>
            </a:r>
            <a:r>
              <a:rPr lang="en-US">
                <a:latin typeface="Calibri"/>
                <a:cs typeface="Calibri"/>
              </a:rPr>
              <a:t> </a:t>
            </a:r>
            <a:r>
              <a:rPr lang="en-US" err="1">
                <a:latin typeface="Calibri"/>
                <a:cs typeface="Calibri"/>
              </a:rPr>
              <a:t>oli</a:t>
            </a:r>
            <a:r>
              <a:rPr lang="en-US">
                <a:latin typeface="Calibri"/>
                <a:cs typeface="Calibri"/>
              </a:rPr>
              <a:t> </a:t>
            </a:r>
            <a:r>
              <a:rPr lang="en-US" err="1">
                <a:latin typeface="Calibri"/>
                <a:cs typeface="Calibri"/>
              </a:rPr>
              <a:t>mõju</a:t>
            </a:r>
            <a:r>
              <a:rPr lang="en-US">
                <a:latin typeface="Calibri"/>
                <a:cs typeface="Calibri"/>
              </a:rPr>
              <a:t> </a:t>
            </a:r>
            <a:r>
              <a:rPr lang="en-US" err="1">
                <a:latin typeface="Calibri"/>
                <a:cs typeface="Calibri"/>
              </a:rPr>
              <a:t>linna</a:t>
            </a:r>
            <a:r>
              <a:rPr lang="en-US">
                <a:latin typeface="Calibri"/>
                <a:cs typeface="Calibri"/>
              </a:rPr>
              <a:t> </a:t>
            </a:r>
            <a:r>
              <a:rPr lang="en-US" err="1">
                <a:latin typeface="Calibri"/>
                <a:cs typeface="Calibri"/>
              </a:rPr>
              <a:t>eelarvele</a:t>
            </a:r>
            <a:r>
              <a:rPr lang="en-US">
                <a:latin typeface="Calibri"/>
                <a:cs typeface="Calibri"/>
              </a:rPr>
              <a:t> 1 479 314 </a:t>
            </a:r>
            <a:r>
              <a:rPr lang="en-US" err="1">
                <a:latin typeface="Calibri"/>
                <a:cs typeface="Calibri"/>
              </a:rPr>
              <a:t>eurot</a:t>
            </a:r>
            <a:r>
              <a:rPr lang="en-US">
                <a:latin typeface="Calibri"/>
                <a:cs typeface="Calibri"/>
              </a:rPr>
              <a:t> </a:t>
            </a:r>
            <a:r>
              <a:rPr lang="en-US" err="1">
                <a:latin typeface="Calibri"/>
                <a:cs typeface="Calibri"/>
              </a:rPr>
              <a:t>ning</a:t>
            </a:r>
            <a:r>
              <a:rPr lang="en-US">
                <a:latin typeface="Calibri"/>
                <a:cs typeface="Calibri"/>
              </a:rPr>
              <a:t> </a:t>
            </a:r>
            <a:r>
              <a:rPr lang="en-US" err="1">
                <a:latin typeface="Calibri"/>
                <a:cs typeface="Calibri"/>
              </a:rPr>
              <a:t>huvihariduse</a:t>
            </a:r>
            <a:r>
              <a:rPr lang="en-US">
                <a:latin typeface="Calibri"/>
                <a:cs typeface="Calibri"/>
              </a:rPr>
              <a:t> </a:t>
            </a:r>
            <a:r>
              <a:rPr lang="en-US" err="1">
                <a:latin typeface="Calibri"/>
                <a:cs typeface="Calibri"/>
              </a:rPr>
              <a:t>riigi</a:t>
            </a:r>
            <a:r>
              <a:rPr lang="en-US">
                <a:latin typeface="Calibri"/>
                <a:cs typeface="Calibri"/>
              </a:rPr>
              <a:t> </a:t>
            </a:r>
            <a:r>
              <a:rPr lang="en-US" err="1">
                <a:latin typeface="Calibri"/>
                <a:cs typeface="Calibri"/>
              </a:rPr>
              <a:t>täiendavast</a:t>
            </a:r>
            <a:r>
              <a:rPr lang="en-US">
                <a:latin typeface="Calibri"/>
                <a:cs typeface="Calibri"/>
              </a:rPr>
              <a:t> </a:t>
            </a:r>
            <a:r>
              <a:rPr lang="en-US" err="1">
                <a:latin typeface="Calibri"/>
                <a:cs typeface="Calibri"/>
              </a:rPr>
              <a:t>toetusest</a:t>
            </a:r>
            <a:r>
              <a:rPr lang="en-US">
                <a:latin typeface="Calibri"/>
                <a:cs typeface="Calibri"/>
              </a:rPr>
              <a:t> 204 416 </a:t>
            </a:r>
            <a:r>
              <a:rPr lang="en-US" err="1">
                <a:latin typeface="Calibri"/>
                <a:cs typeface="Calibri"/>
              </a:rPr>
              <a:t>eurot</a:t>
            </a:r>
            <a:r>
              <a:rPr lang="en-US">
                <a:latin typeface="Calibri"/>
                <a:cs typeface="Calibri"/>
              </a:rPr>
              <a:t>. </a:t>
            </a:r>
          </a:p>
          <a:p>
            <a:pPr marL="171450" indent="-171450">
              <a:buFont typeface="Arial"/>
              <a:buChar char="•"/>
            </a:pPr>
            <a:r>
              <a:rPr lang="en-US">
                <a:latin typeface="Calibri"/>
                <a:cs typeface="Calibri"/>
              </a:rPr>
              <a:t>2023. </a:t>
            </a:r>
            <a:r>
              <a:rPr lang="en-US" err="1">
                <a:latin typeface="Calibri"/>
                <a:cs typeface="Calibri"/>
              </a:rPr>
              <a:t>aastal</a:t>
            </a:r>
            <a:r>
              <a:rPr lang="en-US">
                <a:latin typeface="Calibri"/>
                <a:cs typeface="Calibri"/>
              </a:rPr>
              <a:t> on </a:t>
            </a:r>
            <a:r>
              <a:rPr lang="en-US" err="1">
                <a:latin typeface="Calibri"/>
                <a:cs typeface="Calibri"/>
              </a:rPr>
              <a:t>täiskoormusega</a:t>
            </a:r>
            <a:r>
              <a:rPr lang="en-US">
                <a:latin typeface="Calibri"/>
                <a:cs typeface="Calibri"/>
              </a:rPr>
              <a:t> </a:t>
            </a:r>
            <a:r>
              <a:rPr lang="en-US" err="1">
                <a:latin typeface="Calibri"/>
                <a:cs typeface="Calibri"/>
              </a:rPr>
              <a:t>treeneri</a:t>
            </a:r>
            <a:r>
              <a:rPr lang="en-US">
                <a:latin typeface="Calibri"/>
                <a:cs typeface="Calibri"/>
              </a:rPr>
              <a:t> </a:t>
            </a:r>
            <a:r>
              <a:rPr lang="en-US" err="1">
                <a:latin typeface="Calibri"/>
                <a:cs typeface="Calibri"/>
              </a:rPr>
              <a:t>bruto</a:t>
            </a:r>
            <a:r>
              <a:rPr lang="en-US">
                <a:latin typeface="Calibri"/>
                <a:cs typeface="Calibri"/>
              </a:rPr>
              <a:t> </a:t>
            </a:r>
            <a:r>
              <a:rPr lang="en-US" err="1">
                <a:latin typeface="Calibri"/>
                <a:cs typeface="Calibri"/>
              </a:rPr>
              <a:t>kuutasu</a:t>
            </a:r>
            <a:r>
              <a:rPr lang="en-US">
                <a:latin typeface="Calibri"/>
                <a:cs typeface="Calibri"/>
              </a:rPr>
              <a:t> 1 400,00 € ja </a:t>
            </a:r>
            <a:r>
              <a:rPr lang="en-US" err="1">
                <a:latin typeface="Calibri"/>
                <a:cs typeface="Calibri"/>
              </a:rPr>
              <a:t>selle</a:t>
            </a:r>
            <a:r>
              <a:rPr lang="en-US">
                <a:latin typeface="Calibri"/>
                <a:cs typeface="Calibri"/>
              </a:rPr>
              <a:t>  </a:t>
            </a:r>
            <a:r>
              <a:rPr lang="en-US" err="1">
                <a:latin typeface="Calibri"/>
                <a:cs typeface="Calibri"/>
              </a:rPr>
              <a:t>tasu</a:t>
            </a:r>
            <a:r>
              <a:rPr lang="en-US">
                <a:latin typeface="Calibri"/>
                <a:cs typeface="Calibri"/>
              </a:rPr>
              <a:t> </a:t>
            </a:r>
            <a:r>
              <a:rPr lang="en-US" err="1">
                <a:latin typeface="Calibri"/>
                <a:cs typeface="Calibri"/>
              </a:rPr>
              <a:t>maksmiseks</a:t>
            </a:r>
            <a:r>
              <a:rPr lang="en-US">
                <a:latin typeface="Calibri"/>
                <a:cs typeface="Calibri"/>
              </a:rPr>
              <a:t> </a:t>
            </a:r>
            <a:r>
              <a:rPr lang="en-US" err="1">
                <a:latin typeface="Calibri"/>
                <a:cs typeface="Calibri"/>
              </a:rPr>
              <a:t>vajalik</a:t>
            </a:r>
            <a:r>
              <a:rPr lang="en-US">
                <a:latin typeface="Calibri"/>
                <a:cs typeface="Calibri"/>
              </a:rPr>
              <a:t> </a:t>
            </a:r>
            <a:r>
              <a:rPr lang="en-US" err="1">
                <a:latin typeface="Calibri"/>
                <a:cs typeface="Calibri"/>
              </a:rPr>
              <a:t>tööjõukulu</a:t>
            </a:r>
            <a:r>
              <a:rPr lang="en-US">
                <a:latin typeface="Calibri"/>
                <a:cs typeface="Calibri"/>
              </a:rPr>
              <a:t> 1 873,20 €, mis </a:t>
            </a:r>
            <a:r>
              <a:rPr lang="en-US" err="1">
                <a:latin typeface="Calibri"/>
                <a:cs typeface="Calibri"/>
              </a:rPr>
              <a:t>jaguneb</a:t>
            </a:r>
            <a:r>
              <a:rPr lang="en-US">
                <a:latin typeface="Calibri"/>
                <a:cs typeface="Calibri"/>
              </a:rPr>
              <a:t> </a:t>
            </a:r>
            <a:r>
              <a:rPr lang="en-US" err="1">
                <a:latin typeface="Calibri"/>
                <a:cs typeface="Calibri"/>
              </a:rPr>
              <a:t>võrdselt</a:t>
            </a:r>
            <a:r>
              <a:rPr lang="en-US">
                <a:latin typeface="Calibri"/>
                <a:cs typeface="Calibri"/>
              </a:rPr>
              <a:t> – 936,60 € </a:t>
            </a:r>
            <a:r>
              <a:rPr lang="en-US" err="1">
                <a:latin typeface="Calibri"/>
                <a:cs typeface="Calibri"/>
              </a:rPr>
              <a:t>riigi</a:t>
            </a:r>
            <a:r>
              <a:rPr lang="en-US">
                <a:latin typeface="Calibri"/>
                <a:cs typeface="Calibri"/>
              </a:rPr>
              <a:t> ja </a:t>
            </a:r>
            <a:r>
              <a:rPr lang="en-US" err="1">
                <a:latin typeface="Calibri"/>
                <a:cs typeface="Calibri"/>
              </a:rPr>
              <a:t>tööandja</a:t>
            </a:r>
            <a:r>
              <a:rPr lang="en-US">
                <a:latin typeface="Calibri"/>
                <a:cs typeface="Calibri"/>
              </a:rPr>
              <a:t> </a:t>
            </a:r>
            <a:r>
              <a:rPr lang="en-US" err="1">
                <a:latin typeface="Calibri"/>
                <a:cs typeface="Calibri"/>
              </a:rPr>
              <a:t>vahel</a:t>
            </a:r>
            <a:r>
              <a:rPr lang="en-US">
                <a:latin typeface="Calibri"/>
                <a:cs typeface="Calibri"/>
              </a:rPr>
              <a:t>. </a:t>
            </a:r>
            <a:r>
              <a:rPr lang="en-US" err="1">
                <a:latin typeface="Calibri"/>
                <a:cs typeface="Calibri"/>
              </a:rPr>
              <a:t>Tööandjapoolset</a:t>
            </a:r>
            <a:r>
              <a:rPr lang="en-US">
                <a:latin typeface="Calibri"/>
                <a:cs typeface="Calibri"/>
              </a:rPr>
              <a:t> </a:t>
            </a:r>
            <a:r>
              <a:rPr lang="en-US" err="1">
                <a:latin typeface="Calibri"/>
                <a:cs typeface="Calibri"/>
              </a:rPr>
              <a:t>makstavat</a:t>
            </a:r>
            <a:r>
              <a:rPr lang="en-US">
                <a:latin typeface="Calibri"/>
                <a:cs typeface="Calibri"/>
              </a:rPr>
              <a:t> </a:t>
            </a:r>
            <a:r>
              <a:rPr lang="en-US" err="1">
                <a:latin typeface="Calibri"/>
                <a:cs typeface="Calibri"/>
              </a:rPr>
              <a:t>osa</a:t>
            </a:r>
            <a:r>
              <a:rPr lang="en-US">
                <a:latin typeface="Calibri"/>
                <a:cs typeface="Calibri"/>
              </a:rPr>
              <a:t> </a:t>
            </a:r>
            <a:r>
              <a:rPr lang="en-US" err="1">
                <a:latin typeface="Calibri"/>
                <a:cs typeface="Calibri"/>
              </a:rPr>
              <a:t>toetab</a:t>
            </a:r>
            <a:r>
              <a:rPr lang="en-US">
                <a:latin typeface="Calibri"/>
                <a:cs typeface="Calibri"/>
              </a:rPr>
              <a:t> ka Tartu </a:t>
            </a:r>
            <a:r>
              <a:rPr lang="en-US" err="1">
                <a:latin typeface="Calibri"/>
                <a:cs typeface="Calibri"/>
              </a:rPr>
              <a:t>linn</a:t>
            </a:r>
            <a:r>
              <a:rPr lang="en-US">
                <a:latin typeface="Calibri"/>
                <a:cs typeface="Calibri"/>
              </a:rPr>
              <a:t> </a:t>
            </a:r>
            <a:r>
              <a:rPr lang="en-US" err="1">
                <a:latin typeface="Calibri"/>
                <a:cs typeface="Calibri"/>
              </a:rPr>
              <a:t>nende</a:t>
            </a:r>
            <a:r>
              <a:rPr lang="en-US">
                <a:latin typeface="Calibri"/>
                <a:cs typeface="Calibri"/>
              </a:rPr>
              <a:t> </a:t>
            </a:r>
            <a:r>
              <a:rPr lang="en-US" err="1">
                <a:latin typeface="Calibri"/>
                <a:cs typeface="Calibri"/>
              </a:rPr>
              <a:t>ühingute</a:t>
            </a:r>
            <a:r>
              <a:rPr lang="en-US">
                <a:latin typeface="Calibri"/>
                <a:cs typeface="Calibri"/>
              </a:rPr>
              <a:t> </a:t>
            </a:r>
            <a:r>
              <a:rPr lang="en-US" err="1">
                <a:latin typeface="Calibri"/>
                <a:cs typeface="Calibri"/>
              </a:rPr>
              <a:t>osas</a:t>
            </a:r>
            <a:r>
              <a:rPr lang="en-US">
                <a:latin typeface="Calibri"/>
                <a:cs typeface="Calibri"/>
              </a:rPr>
              <a:t>, </a:t>
            </a:r>
            <a:r>
              <a:rPr lang="en-US" err="1">
                <a:latin typeface="Calibri"/>
                <a:cs typeface="Calibri"/>
              </a:rPr>
              <a:t>kus</a:t>
            </a:r>
            <a:r>
              <a:rPr lang="en-US">
                <a:latin typeface="Calibri"/>
                <a:cs typeface="Calibri"/>
              </a:rPr>
              <a:t> </a:t>
            </a:r>
            <a:r>
              <a:rPr lang="en-US" err="1">
                <a:latin typeface="Calibri"/>
                <a:cs typeface="Calibri"/>
              </a:rPr>
              <a:t>töötavad</a:t>
            </a:r>
            <a:r>
              <a:rPr lang="en-US">
                <a:latin typeface="Calibri"/>
                <a:cs typeface="Calibri"/>
              </a:rPr>
              <a:t> 5. </a:t>
            </a:r>
            <a:r>
              <a:rPr lang="en-US" err="1">
                <a:latin typeface="Calibri"/>
                <a:cs typeface="Calibri"/>
              </a:rPr>
              <a:t>või</a:t>
            </a:r>
            <a:r>
              <a:rPr lang="en-US">
                <a:latin typeface="Calibri"/>
                <a:cs typeface="Calibri"/>
              </a:rPr>
              <a:t> </a:t>
            </a:r>
            <a:r>
              <a:rPr lang="en-US" err="1">
                <a:latin typeface="Calibri"/>
                <a:cs typeface="Calibri"/>
              </a:rPr>
              <a:t>kõrgema</a:t>
            </a:r>
            <a:r>
              <a:rPr lang="en-US">
                <a:latin typeface="Calibri"/>
                <a:cs typeface="Calibri"/>
              </a:rPr>
              <a:t> </a:t>
            </a:r>
            <a:r>
              <a:rPr lang="en-US" err="1">
                <a:latin typeface="Calibri"/>
                <a:cs typeface="Calibri"/>
              </a:rPr>
              <a:t>kategooriaga</a:t>
            </a:r>
            <a:r>
              <a:rPr lang="en-US">
                <a:latin typeface="Calibri"/>
                <a:cs typeface="Calibri"/>
              </a:rPr>
              <a:t> </a:t>
            </a:r>
            <a:r>
              <a:rPr lang="en-US" err="1">
                <a:latin typeface="Calibri"/>
                <a:cs typeface="Calibri"/>
              </a:rPr>
              <a:t>treenerid</a:t>
            </a:r>
            <a:r>
              <a:rPr lang="en-US">
                <a:latin typeface="Calibri"/>
                <a:cs typeface="Calibri"/>
              </a:rPr>
              <a:t>. </a:t>
            </a:r>
          </a:p>
          <a:p>
            <a:pPr marL="171450" indent="-171450">
              <a:buFont typeface="Arial"/>
              <a:buChar char="•"/>
            </a:pPr>
            <a:r>
              <a:rPr lang="en-US" err="1">
                <a:latin typeface="Calibri"/>
                <a:cs typeface="Calibri"/>
              </a:rPr>
              <a:t>Populaarsemad</a:t>
            </a:r>
            <a:r>
              <a:rPr lang="en-US">
                <a:latin typeface="Calibri"/>
                <a:cs typeface="Calibri"/>
              </a:rPr>
              <a:t> </a:t>
            </a:r>
            <a:r>
              <a:rPr lang="en-US" err="1">
                <a:latin typeface="Calibri"/>
                <a:cs typeface="Calibri"/>
              </a:rPr>
              <a:t>tegevusalad</a:t>
            </a:r>
            <a:r>
              <a:rPr lang="en-US">
                <a:latin typeface="Calibri"/>
                <a:cs typeface="Calibri"/>
              </a:rPr>
              <a:t> 1. </a:t>
            </a:r>
            <a:r>
              <a:rPr lang="en-US" err="1">
                <a:latin typeface="Calibri"/>
                <a:cs typeface="Calibri"/>
              </a:rPr>
              <a:t>ujumine</a:t>
            </a:r>
            <a:r>
              <a:rPr lang="en-US">
                <a:latin typeface="Calibri"/>
                <a:cs typeface="Calibri"/>
              </a:rPr>
              <a:t> 2. </a:t>
            </a:r>
            <a:r>
              <a:rPr lang="en-US" err="1">
                <a:latin typeface="Calibri"/>
                <a:cs typeface="Calibri"/>
              </a:rPr>
              <a:t>jalgpall</a:t>
            </a:r>
            <a:r>
              <a:rPr lang="en-US">
                <a:latin typeface="Calibri"/>
                <a:cs typeface="Calibri"/>
              </a:rPr>
              <a:t> 3. </a:t>
            </a:r>
            <a:r>
              <a:rPr lang="en-US" err="1">
                <a:latin typeface="Calibri"/>
                <a:cs typeface="Calibri"/>
              </a:rPr>
              <a:t>võimlemine</a:t>
            </a:r>
            <a:r>
              <a:rPr lang="en-US">
                <a:latin typeface="Calibri"/>
                <a:cs typeface="Calibri"/>
              </a:rPr>
              <a:t> 4. </a:t>
            </a:r>
            <a:r>
              <a:rPr lang="en-US" err="1">
                <a:latin typeface="Calibri"/>
                <a:cs typeface="Calibri"/>
              </a:rPr>
              <a:t>kergejõustik</a:t>
            </a:r>
            <a:endParaRPr lang="en-US">
              <a:latin typeface="Calibri"/>
              <a:cs typeface="Calibri"/>
            </a:endParaRPr>
          </a:p>
          <a:p>
            <a:pPr marL="171450" indent="-171450">
              <a:buFont typeface="Arial"/>
              <a:buChar char="•"/>
            </a:pPr>
            <a:r>
              <a:rPr lang="en-US" err="1">
                <a:latin typeface="Calibri"/>
                <a:cs typeface="Calibri"/>
              </a:rPr>
              <a:t>Tegevustoetuse</a:t>
            </a:r>
            <a:r>
              <a:rPr lang="en-US">
                <a:latin typeface="Calibri"/>
                <a:cs typeface="Calibri"/>
              </a:rPr>
              <a:t> </a:t>
            </a:r>
            <a:r>
              <a:rPr lang="en-US" err="1">
                <a:latin typeface="Calibri"/>
                <a:cs typeface="Calibri"/>
              </a:rPr>
              <a:t>korralduses</a:t>
            </a:r>
            <a:r>
              <a:rPr lang="en-US">
                <a:latin typeface="Calibri"/>
                <a:cs typeface="Calibri"/>
              </a:rPr>
              <a:t> </a:t>
            </a:r>
            <a:r>
              <a:rPr lang="en-US" err="1">
                <a:latin typeface="Calibri"/>
                <a:cs typeface="Calibri"/>
              </a:rPr>
              <a:t>näha</a:t>
            </a:r>
            <a:r>
              <a:rPr lang="en-US">
                <a:latin typeface="Calibri"/>
                <a:cs typeface="Calibri"/>
              </a:rPr>
              <a:t> </a:t>
            </a:r>
            <a:r>
              <a:rPr lang="en-US" err="1">
                <a:latin typeface="Calibri"/>
                <a:cs typeface="Calibri"/>
              </a:rPr>
              <a:t>nii</a:t>
            </a:r>
            <a:r>
              <a:rPr lang="en-US">
                <a:latin typeface="Calibri"/>
                <a:cs typeface="Calibri"/>
              </a:rPr>
              <a:t> </a:t>
            </a:r>
            <a:r>
              <a:rPr lang="en-US" err="1">
                <a:latin typeface="Calibri"/>
                <a:cs typeface="Calibri"/>
              </a:rPr>
              <a:t>spordiklubid</a:t>
            </a:r>
            <a:r>
              <a:rPr lang="en-US">
                <a:latin typeface="Calibri"/>
                <a:cs typeface="Calibri"/>
              </a:rPr>
              <a:t> </a:t>
            </a:r>
            <a:r>
              <a:rPr lang="en-US" err="1">
                <a:latin typeface="Calibri"/>
                <a:cs typeface="Calibri"/>
              </a:rPr>
              <a:t>kui</a:t>
            </a:r>
            <a:r>
              <a:rPr lang="en-US">
                <a:latin typeface="Calibri"/>
                <a:cs typeface="Calibri"/>
              </a:rPr>
              <a:t> ka </a:t>
            </a:r>
            <a:r>
              <a:rPr lang="en-US" err="1">
                <a:latin typeface="Calibri"/>
                <a:cs typeface="Calibri"/>
              </a:rPr>
              <a:t>muu</a:t>
            </a:r>
            <a:r>
              <a:rPr lang="en-US">
                <a:latin typeface="Calibri"/>
                <a:cs typeface="Calibri"/>
              </a:rPr>
              <a:t> </a:t>
            </a:r>
            <a:r>
              <a:rPr lang="en-US" err="1">
                <a:latin typeface="Calibri"/>
                <a:cs typeface="Calibri"/>
              </a:rPr>
              <a:t>huvihariduse</a:t>
            </a:r>
            <a:r>
              <a:rPr lang="en-US">
                <a:latin typeface="Calibri"/>
                <a:cs typeface="Calibri"/>
              </a:rPr>
              <a:t> </a:t>
            </a:r>
            <a:r>
              <a:rPr lang="en-US" err="1">
                <a:latin typeface="Calibri"/>
                <a:cs typeface="Calibri"/>
              </a:rPr>
              <a:t>ühingud</a:t>
            </a:r>
            <a:r>
              <a:rPr lang="en-US">
                <a:latin typeface="Calibri"/>
                <a:cs typeface="Calibri"/>
              </a:rPr>
              <a:t> </a:t>
            </a:r>
            <a:r>
              <a:rPr lang="en-US" err="1">
                <a:latin typeface="Calibri"/>
                <a:cs typeface="Calibri"/>
              </a:rPr>
              <a:t>ning</a:t>
            </a:r>
            <a:r>
              <a:rPr lang="en-US">
                <a:latin typeface="Calibri"/>
                <a:cs typeface="Calibri"/>
              </a:rPr>
              <a:t> summa on </a:t>
            </a:r>
            <a:r>
              <a:rPr lang="en-US" err="1">
                <a:latin typeface="Calibri"/>
                <a:cs typeface="Calibri"/>
              </a:rPr>
              <a:t>selle</a:t>
            </a:r>
            <a:r>
              <a:rPr lang="en-US">
                <a:latin typeface="Calibri"/>
                <a:cs typeface="Calibri"/>
              </a:rPr>
              <a:t> </a:t>
            </a:r>
            <a:r>
              <a:rPr lang="en-US" err="1">
                <a:latin typeface="Calibri"/>
                <a:cs typeface="Calibri"/>
              </a:rPr>
              <a:t>tõttu</a:t>
            </a:r>
            <a:r>
              <a:rPr lang="en-US">
                <a:latin typeface="Calibri"/>
                <a:cs typeface="Calibri"/>
              </a:rPr>
              <a:t> </a:t>
            </a:r>
            <a:r>
              <a:rPr lang="en-US" err="1">
                <a:latin typeface="Calibri"/>
                <a:cs typeface="Calibri"/>
              </a:rPr>
              <a:t>teine</a:t>
            </a:r>
          </a:p>
        </p:txBody>
      </p:sp>
      <p:sp>
        <p:nvSpPr>
          <p:cNvPr id="4" name="Slaidinumbri kohatäide 3"/>
          <p:cNvSpPr>
            <a:spLocks noGrp="1"/>
          </p:cNvSpPr>
          <p:nvPr>
            <p:ph type="sldNum" sz="quarter" idx="5"/>
          </p:nvPr>
        </p:nvSpPr>
        <p:spPr/>
        <p:txBody>
          <a:bodyPr/>
          <a:lstStyle/>
          <a:p>
            <a:fld id="{016D5EB1-0A0D-E346-9FDD-3AA9145EDA9E}" type="slidenum">
              <a:rPr lang="en-EE"/>
              <a:pPr/>
              <a:t>11</a:t>
            </a:fld>
            <a:endParaRPr lang="en-EE"/>
          </a:p>
        </p:txBody>
      </p:sp>
    </p:spTree>
    <p:extLst>
      <p:ext uri="{BB962C8B-B14F-4D97-AF65-F5344CB8AC3E}">
        <p14:creationId xmlns:p14="http://schemas.microsoft.com/office/powerpoint/2010/main" val="182143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a:buChar char="•"/>
            </a:pPr>
            <a:r>
              <a:rPr lang="en-US">
                <a:latin typeface="Calibri"/>
                <a:cs typeface="Calibri"/>
              </a:rPr>
              <a:t>2022. </a:t>
            </a:r>
            <a:r>
              <a:rPr lang="en-US" err="1">
                <a:latin typeface="Calibri"/>
                <a:cs typeface="Calibri"/>
              </a:rPr>
              <a:t>aastal</a:t>
            </a:r>
            <a:r>
              <a:rPr lang="en-US">
                <a:latin typeface="Calibri"/>
                <a:cs typeface="Calibri"/>
              </a:rPr>
              <a:t> </a:t>
            </a:r>
            <a:r>
              <a:rPr lang="en-US" err="1">
                <a:latin typeface="Calibri"/>
                <a:cs typeface="Calibri"/>
              </a:rPr>
              <a:t>oli</a:t>
            </a:r>
            <a:r>
              <a:rPr lang="en-US">
                <a:latin typeface="Calibri"/>
                <a:cs typeface="Calibri"/>
              </a:rPr>
              <a:t> </a:t>
            </a:r>
            <a:r>
              <a:rPr lang="en-US" err="1">
                <a:latin typeface="Calibri"/>
                <a:cs typeface="Calibri"/>
              </a:rPr>
              <a:t>spordil</a:t>
            </a:r>
            <a:r>
              <a:rPr lang="en-US">
                <a:latin typeface="Calibri"/>
                <a:cs typeface="Calibri"/>
              </a:rPr>
              <a:t> </a:t>
            </a:r>
            <a:r>
              <a:rPr lang="en-US" err="1">
                <a:latin typeface="Calibri"/>
                <a:cs typeface="Calibri"/>
              </a:rPr>
              <a:t>eraldi</a:t>
            </a:r>
            <a:r>
              <a:rPr lang="en-US">
                <a:latin typeface="Calibri"/>
                <a:cs typeface="Calibri"/>
              </a:rPr>
              <a:t> </a:t>
            </a:r>
            <a:r>
              <a:rPr lang="en-US" err="1">
                <a:latin typeface="Calibri"/>
                <a:cs typeface="Calibri"/>
              </a:rPr>
              <a:t>investeeringu</a:t>
            </a:r>
            <a:r>
              <a:rPr lang="en-US">
                <a:latin typeface="Calibri"/>
                <a:cs typeface="Calibri"/>
              </a:rPr>
              <a:t> </a:t>
            </a:r>
            <a:r>
              <a:rPr lang="en-US" err="1">
                <a:latin typeface="Calibri"/>
                <a:cs typeface="Calibri"/>
              </a:rPr>
              <a:t>meede</a:t>
            </a:r>
            <a:r>
              <a:rPr lang="en-US">
                <a:latin typeface="Calibri"/>
                <a:cs typeface="Calibri"/>
              </a:rPr>
              <a:t> ja </a:t>
            </a:r>
            <a:r>
              <a:rPr lang="en-US" err="1">
                <a:latin typeface="Calibri"/>
                <a:cs typeface="Calibri"/>
              </a:rPr>
              <a:t>arengutoetuse</a:t>
            </a:r>
            <a:r>
              <a:rPr lang="en-US">
                <a:latin typeface="Calibri"/>
                <a:cs typeface="Calibri"/>
              </a:rPr>
              <a:t> </a:t>
            </a:r>
            <a:r>
              <a:rPr lang="en-US" err="1">
                <a:latin typeface="Calibri"/>
                <a:cs typeface="Calibri"/>
              </a:rPr>
              <a:t>meede</a:t>
            </a:r>
            <a:r>
              <a:rPr lang="en-US">
                <a:latin typeface="Calibri"/>
                <a:cs typeface="Calibri"/>
              </a:rPr>
              <a:t>, </a:t>
            </a:r>
            <a:r>
              <a:rPr lang="en-US" err="1">
                <a:latin typeface="Calibri"/>
                <a:cs typeface="Calibri"/>
              </a:rPr>
              <a:t>huvihariduse</a:t>
            </a:r>
            <a:r>
              <a:rPr lang="en-US">
                <a:latin typeface="Calibri"/>
                <a:cs typeface="Calibri"/>
              </a:rPr>
              <a:t> </a:t>
            </a:r>
            <a:r>
              <a:rPr lang="en-US" err="1">
                <a:latin typeface="Calibri"/>
                <a:cs typeface="Calibri"/>
              </a:rPr>
              <a:t>määruse</a:t>
            </a:r>
            <a:r>
              <a:rPr lang="en-US">
                <a:latin typeface="Calibri"/>
                <a:cs typeface="Calibri"/>
              </a:rPr>
              <a:t> </a:t>
            </a:r>
            <a:r>
              <a:rPr lang="en-US" err="1">
                <a:latin typeface="Calibri"/>
                <a:cs typeface="Calibri"/>
              </a:rPr>
              <a:t>muudatusega</a:t>
            </a:r>
            <a:r>
              <a:rPr lang="en-US">
                <a:latin typeface="Calibri"/>
                <a:cs typeface="Calibri"/>
              </a:rPr>
              <a:t> </a:t>
            </a:r>
            <a:r>
              <a:rPr lang="en-US" err="1">
                <a:latin typeface="Calibri"/>
                <a:cs typeface="Calibri"/>
              </a:rPr>
              <a:t>tõime</a:t>
            </a:r>
            <a:r>
              <a:rPr lang="en-US">
                <a:latin typeface="Calibri"/>
                <a:cs typeface="Calibri"/>
              </a:rPr>
              <a:t> need 2023. </a:t>
            </a:r>
            <a:r>
              <a:rPr lang="en-US" err="1">
                <a:latin typeface="Calibri"/>
                <a:cs typeface="Calibri"/>
              </a:rPr>
              <a:t>Aastaks</a:t>
            </a:r>
            <a:r>
              <a:rPr lang="en-US">
                <a:latin typeface="Calibri"/>
                <a:cs typeface="Calibri"/>
              </a:rPr>
              <a:t> </a:t>
            </a:r>
            <a:r>
              <a:rPr lang="en-US" err="1">
                <a:latin typeface="Calibri"/>
                <a:cs typeface="Calibri"/>
              </a:rPr>
              <a:t>ühe</a:t>
            </a:r>
            <a:r>
              <a:rPr lang="en-US">
                <a:latin typeface="Calibri"/>
                <a:cs typeface="Calibri"/>
              </a:rPr>
              <a:t> </a:t>
            </a:r>
            <a:r>
              <a:rPr lang="en-US" err="1">
                <a:latin typeface="Calibri"/>
                <a:cs typeface="Calibri"/>
              </a:rPr>
              <a:t>määruse</a:t>
            </a:r>
            <a:r>
              <a:rPr lang="en-US">
                <a:latin typeface="Calibri"/>
                <a:cs typeface="Calibri"/>
              </a:rPr>
              <a:t> </a:t>
            </a:r>
            <a:r>
              <a:rPr lang="en-US" err="1">
                <a:latin typeface="Calibri"/>
                <a:cs typeface="Calibri"/>
              </a:rPr>
              <a:t>alla</a:t>
            </a:r>
            <a:r>
              <a:rPr lang="en-US">
                <a:latin typeface="Calibri"/>
                <a:cs typeface="Calibri"/>
              </a:rPr>
              <a:t> (</a:t>
            </a:r>
            <a:r>
              <a:rPr lang="en-US" err="1">
                <a:latin typeface="Calibri"/>
                <a:cs typeface="Calibri"/>
              </a:rPr>
              <a:t>vähem</a:t>
            </a:r>
            <a:r>
              <a:rPr lang="en-US">
                <a:latin typeface="Calibri"/>
                <a:cs typeface="Calibri"/>
              </a:rPr>
              <a:t> </a:t>
            </a:r>
            <a:r>
              <a:rPr lang="en-US" err="1">
                <a:latin typeface="Calibri"/>
                <a:cs typeface="Calibri"/>
              </a:rPr>
              <a:t>taotlusi</a:t>
            </a:r>
            <a:r>
              <a:rPr lang="en-US">
                <a:latin typeface="Calibri"/>
                <a:cs typeface="Calibri"/>
              </a:rPr>
              <a:t> </a:t>
            </a:r>
            <a:r>
              <a:rPr lang="en-US" err="1">
                <a:latin typeface="Calibri"/>
                <a:cs typeface="Calibri"/>
              </a:rPr>
              <a:t>koostööpartneritel</a:t>
            </a:r>
            <a:r>
              <a:rPr lang="en-US">
                <a:latin typeface="Calibri"/>
                <a:cs typeface="Calibri"/>
              </a:rPr>
              <a:t> </a:t>
            </a:r>
            <a:r>
              <a:rPr lang="en-US" err="1">
                <a:latin typeface="Calibri"/>
                <a:cs typeface="Calibri"/>
              </a:rPr>
              <a:t>kirjutada</a:t>
            </a:r>
            <a:r>
              <a:rPr lang="en-US">
                <a:latin typeface="Calibri"/>
                <a:cs typeface="Calibri"/>
              </a:rPr>
              <a:t> </a:t>
            </a:r>
            <a:r>
              <a:rPr lang="en-US" err="1">
                <a:latin typeface="Calibri"/>
                <a:cs typeface="Calibri"/>
              </a:rPr>
              <a:t>ning</a:t>
            </a:r>
            <a:r>
              <a:rPr lang="en-US">
                <a:latin typeface="Calibri"/>
                <a:cs typeface="Calibri"/>
              </a:rPr>
              <a:t> </a:t>
            </a:r>
            <a:r>
              <a:rPr lang="en-US" err="1">
                <a:latin typeface="Calibri"/>
                <a:cs typeface="Calibri"/>
              </a:rPr>
              <a:t>väiksem</a:t>
            </a:r>
            <a:r>
              <a:rPr lang="en-US">
                <a:latin typeface="Calibri"/>
                <a:cs typeface="Calibri"/>
              </a:rPr>
              <a:t> </a:t>
            </a:r>
            <a:r>
              <a:rPr lang="en-US" err="1">
                <a:latin typeface="Calibri"/>
                <a:cs typeface="Calibri"/>
              </a:rPr>
              <a:t>menetluskoormus</a:t>
            </a:r>
            <a:r>
              <a:rPr lang="en-US">
                <a:latin typeface="Calibri"/>
                <a:cs typeface="Calibri"/>
              </a:rPr>
              <a:t>). </a:t>
            </a:r>
            <a:endParaRPr lang="et-EE"/>
          </a:p>
          <a:p>
            <a:r>
              <a:rPr lang="en-US" err="1">
                <a:latin typeface="Calibri"/>
                <a:cs typeface="Calibri"/>
              </a:rPr>
              <a:t>Taotluste</a:t>
            </a:r>
            <a:r>
              <a:rPr lang="en-US">
                <a:latin typeface="Calibri"/>
                <a:cs typeface="Calibri"/>
              </a:rPr>
              <a:t> </a:t>
            </a:r>
            <a:r>
              <a:rPr lang="en-US" err="1">
                <a:latin typeface="Calibri"/>
                <a:cs typeface="Calibri"/>
              </a:rPr>
              <a:t>arv</a:t>
            </a:r>
            <a:r>
              <a:rPr lang="en-US">
                <a:latin typeface="Calibri"/>
                <a:cs typeface="Calibri"/>
              </a:rPr>
              <a:t> 2022.aasta </a:t>
            </a:r>
            <a:r>
              <a:rPr lang="en-US" err="1">
                <a:latin typeface="Calibri"/>
                <a:cs typeface="Calibri"/>
              </a:rPr>
              <a:t>investeeringutoetusel</a:t>
            </a:r>
            <a:r>
              <a:rPr lang="en-US">
                <a:latin typeface="Calibri"/>
                <a:cs typeface="Calibri"/>
              </a:rPr>
              <a:t> </a:t>
            </a:r>
            <a:r>
              <a:rPr lang="en-US" err="1">
                <a:latin typeface="Calibri"/>
                <a:cs typeface="Calibri"/>
              </a:rPr>
              <a:t>oli</a:t>
            </a:r>
            <a:r>
              <a:rPr lang="en-US">
                <a:latin typeface="Calibri"/>
                <a:cs typeface="Calibri"/>
              </a:rPr>
              <a:t> 18, </a:t>
            </a:r>
            <a:r>
              <a:rPr lang="en-US" err="1">
                <a:latin typeface="Calibri"/>
                <a:cs typeface="Calibri"/>
              </a:rPr>
              <a:t>arengutoetusel</a:t>
            </a:r>
            <a:r>
              <a:rPr lang="en-US">
                <a:latin typeface="Calibri"/>
                <a:cs typeface="Calibri"/>
              </a:rPr>
              <a:t> </a:t>
            </a:r>
            <a:r>
              <a:rPr lang="en-US" err="1">
                <a:latin typeface="Calibri"/>
                <a:cs typeface="Calibri"/>
              </a:rPr>
              <a:t>küsis</a:t>
            </a:r>
            <a:r>
              <a:rPr lang="en-US">
                <a:latin typeface="Calibri"/>
                <a:cs typeface="Calibri"/>
              </a:rPr>
              <a:t> </a:t>
            </a:r>
            <a:r>
              <a:rPr lang="en-US" err="1">
                <a:latin typeface="Calibri"/>
                <a:cs typeface="Calibri"/>
              </a:rPr>
              <a:t>toetust</a:t>
            </a:r>
            <a:r>
              <a:rPr lang="en-US">
                <a:latin typeface="Calibri"/>
                <a:cs typeface="Calibri"/>
              </a:rPr>
              <a:t> 11 </a:t>
            </a:r>
            <a:r>
              <a:rPr lang="en-US" err="1">
                <a:latin typeface="Calibri"/>
                <a:cs typeface="Calibri"/>
              </a:rPr>
              <a:t>taotlejat</a:t>
            </a:r>
            <a:r>
              <a:rPr lang="en-US">
                <a:latin typeface="Calibri"/>
                <a:cs typeface="Calibri"/>
              </a:rPr>
              <a:t>, </a:t>
            </a:r>
            <a:r>
              <a:rPr lang="en-US" err="1">
                <a:latin typeface="Calibri"/>
                <a:cs typeface="Calibri"/>
              </a:rPr>
              <a:t>kokku</a:t>
            </a:r>
            <a:r>
              <a:rPr lang="en-US">
                <a:latin typeface="Calibri"/>
                <a:cs typeface="Calibri"/>
              </a:rPr>
              <a:t> 29 </a:t>
            </a:r>
            <a:r>
              <a:rPr lang="en-US" err="1">
                <a:latin typeface="Calibri"/>
                <a:cs typeface="Calibri"/>
              </a:rPr>
              <a:t>taotlust</a:t>
            </a:r>
            <a:r>
              <a:rPr lang="en-US">
                <a:latin typeface="Calibri"/>
                <a:cs typeface="Calibri"/>
              </a:rPr>
              <a:t> (</a:t>
            </a:r>
            <a:r>
              <a:rPr lang="en-US" err="1">
                <a:latin typeface="Calibri"/>
                <a:cs typeface="Calibri"/>
              </a:rPr>
              <a:t>osad</a:t>
            </a:r>
            <a:r>
              <a:rPr lang="en-US">
                <a:latin typeface="Calibri"/>
                <a:cs typeface="Calibri"/>
              </a:rPr>
              <a:t> </a:t>
            </a:r>
            <a:r>
              <a:rPr lang="en-US" err="1">
                <a:latin typeface="Calibri"/>
                <a:cs typeface="Calibri"/>
              </a:rPr>
              <a:t>kattusid</a:t>
            </a:r>
            <a:r>
              <a:rPr lang="en-US">
                <a:latin typeface="Calibri"/>
                <a:cs typeface="Calibri"/>
              </a:rPr>
              <a:t>) </a:t>
            </a:r>
            <a:r>
              <a:rPr lang="en-US" err="1">
                <a:latin typeface="Calibri"/>
                <a:cs typeface="Calibri"/>
              </a:rPr>
              <a:t>ning</a:t>
            </a:r>
            <a:r>
              <a:rPr lang="en-US">
                <a:latin typeface="Calibri"/>
                <a:cs typeface="Calibri"/>
              </a:rPr>
              <a:t> </a:t>
            </a:r>
            <a:r>
              <a:rPr lang="en-US" err="1">
                <a:latin typeface="Calibri"/>
                <a:cs typeface="Calibri"/>
              </a:rPr>
              <a:t>toetati</a:t>
            </a:r>
            <a:r>
              <a:rPr lang="en-US">
                <a:latin typeface="Calibri"/>
                <a:cs typeface="Calibri"/>
              </a:rPr>
              <a:t> </a:t>
            </a:r>
            <a:r>
              <a:rPr lang="en-US" err="1">
                <a:latin typeface="Calibri"/>
                <a:cs typeface="Calibri"/>
              </a:rPr>
              <a:t>kokku</a:t>
            </a:r>
            <a:r>
              <a:rPr lang="en-US">
                <a:latin typeface="Calibri"/>
                <a:cs typeface="Calibri"/>
              </a:rPr>
              <a:t> 14 </a:t>
            </a:r>
            <a:r>
              <a:rPr lang="en-US" err="1">
                <a:latin typeface="Calibri"/>
                <a:cs typeface="Calibri"/>
              </a:rPr>
              <a:t>taotlust</a:t>
            </a:r>
          </a:p>
          <a:p>
            <a:pPr marL="171450" indent="-171450">
              <a:buFont typeface="Arial"/>
              <a:buChar char="•"/>
            </a:pPr>
            <a:r>
              <a:rPr lang="en-US" err="1">
                <a:latin typeface="Calibri"/>
                <a:cs typeface="Calibri"/>
              </a:rPr>
              <a:t>Toetuse</a:t>
            </a:r>
            <a:r>
              <a:rPr lang="en-US">
                <a:latin typeface="Calibri"/>
                <a:cs typeface="Calibri"/>
              </a:rPr>
              <a:t> </a:t>
            </a:r>
            <a:r>
              <a:rPr lang="en-US" err="1">
                <a:latin typeface="Calibri"/>
                <a:cs typeface="Calibri"/>
              </a:rPr>
              <a:t>eelarve</a:t>
            </a:r>
            <a:r>
              <a:rPr lang="en-US">
                <a:latin typeface="Calibri"/>
                <a:cs typeface="Calibri"/>
              </a:rPr>
              <a:t> </a:t>
            </a:r>
            <a:r>
              <a:rPr lang="en-US" err="1">
                <a:latin typeface="Calibri"/>
                <a:cs typeface="Calibri"/>
              </a:rPr>
              <a:t>kujuneb</a:t>
            </a:r>
            <a:r>
              <a:rPr lang="en-US">
                <a:latin typeface="Calibri"/>
                <a:cs typeface="Calibri"/>
              </a:rPr>
              <a:t> </a:t>
            </a:r>
            <a:r>
              <a:rPr lang="en-US" err="1">
                <a:latin typeface="Calibri"/>
                <a:cs typeface="Calibri"/>
              </a:rPr>
              <a:t>linna</a:t>
            </a:r>
            <a:r>
              <a:rPr lang="en-US">
                <a:latin typeface="Calibri"/>
                <a:cs typeface="Calibri"/>
              </a:rPr>
              <a:t> </a:t>
            </a:r>
            <a:r>
              <a:rPr lang="en-US" err="1">
                <a:latin typeface="Calibri"/>
                <a:cs typeface="Calibri"/>
              </a:rPr>
              <a:t>eelarvest</a:t>
            </a:r>
            <a:r>
              <a:rPr lang="en-US">
                <a:latin typeface="Calibri"/>
                <a:cs typeface="Calibri"/>
              </a:rPr>
              <a:t> </a:t>
            </a:r>
            <a:r>
              <a:rPr lang="en-US" err="1">
                <a:latin typeface="Calibri"/>
                <a:cs typeface="Calibri"/>
              </a:rPr>
              <a:t>ning</a:t>
            </a:r>
            <a:r>
              <a:rPr lang="en-US">
                <a:latin typeface="Calibri"/>
                <a:cs typeface="Calibri"/>
              </a:rPr>
              <a:t> </a:t>
            </a:r>
            <a:r>
              <a:rPr lang="en-US" err="1">
                <a:latin typeface="Calibri"/>
                <a:cs typeface="Calibri"/>
              </a:rPr>
              <a:t>huvihariduse</a:t>
            </a:r>
            <a:r>
              <a:rPr lang="en-US">
                <a:latin typeface="Calibri"/>
                <a:cs typeface="Calibri"/>
              </a:rPr>
              <a:t> </a:t>
            </a:r>
            <a:r>
              <a:rPr lang="en-US" err="1">
                <a:latin typeface="Calibri"/>
                <a:cs typeface="Calibri"/>
              </a:rPr>
              <a:t>täiendava</a:t>
            </a:r>
            <a:r>
              <a:rPr lang="en-US">
                <a:latin typeface="Calibri"/>
                <a:cs typeface="Calibri"/>
              </a:rPr>
              <a:t> </a:t>
            </a:r>
            <a:r>
              <a:rPr lang="en-US" err="1">
                <a:latin typeface="Calibri"/>
                <a:cs typeface="Calibri"/>
              </a:rPr>
              <a:t>toetuse</a:t>
            </a:r>
            <a:r>
              <a:rPr lang="en-US">
                <a:latin typeface="Calibri"/>
                <a:cs typeface="Calibri"/>
              </a:rPr>
              <a:t> </a:t>
            </a:r>
            <a:r>
              <a:rPr lang="en-US" err="1">
                <a:latin typeface="Calibri"/>
                <a:cs typeface="Calibri"/>
              </a:rPr>
              <a:t>eelarvest</a:t>
            </a:r>
            <a:r>
              <a:rPr lang="en-US">
                <a:latin typeface="Calibri"/>
                <a:cs typeface="Calibri"/>
              </a:rPr>
              <a:t> (</a:t>
            </a:r>
            <a:r>
              <a:rPr lang="en-US" err="1">
                <a:latin typeface="Calibri"/>
                <a:cs typeface="Calibri"/>
              </a:rPr>
              <a:t>arengutegevused</a:t>
            </a:r>
            <a:r>
              <a:rPr lang="en-US">
                <a:latin typeface="Calibri"/>
                <a:cs typeface="Calibri"/>
              </a:rPr>
              <a:t> </a:t>
            </a:r>
            <a:r>
              <a:rPr lang="en-US" err="1">
                <a:latin typeface="Calibri"/>
                <a:cs typeface="Calibri"/>
              </a:rPr>
              <a:t>spordikoolidena</a:t>
            </a:r>
            <a:r>
              <a:rPr lang="en-US">
                <a:latin typeface="Calibri"/>
                <a:cs typeface="Calibri"/>
              </a:rPr>
              <a:t> </a:t>
            </a:r>
            <a:r>
              <a:rPr lang="en-US" err="1">
                <a:latin typeface="Calibri"/>
                <a:cs typeface="Calibri"/>
              </a:rPr>
              <a:t>registreeritud</a:t>
            </a:r>
            <a:r>
              <a:rPr lang="en-US">
                <a:latin typeface="Calibri"/>
                <a:cs typeface="Calibri"/>
              </a:rPr>
              <a:t> </a:t>
            </a:r>
            <a:r>
              <a:rPr lang="en-US" err="1">
                <a:latin typeface="Calibri"/>
                <a:cs typeface="Calibri"/>
              </a:rPr>
              <a:t>ühingud</a:t>
            </a:r>
            <a:r>
              <a:rPr lang="en-US">
                <a:latin typeface="Calibri"/>
                <a:cs typeface="Calibri"/>
              </a:rPr>
              <a:t>, </a:t>
            </a:r>
            <a:r>
              <a:rPr lang="en-US" err="1">
                <a:latin typeface="Calibri"/>
                <a:cs typeface="Calibri"/>
              </a:rPr>
              <a:t>riiklikult</a:t>
            </a:r>
            <a:r>
              <a:rPr lang="en-US">
                <a:latin typeface="Calibri"/>
                <a:cs typeface="Calibri"/>
              </a:rPr>
              <a:t> </a:t>
            </a:r>
            <a:r>
              <a:rPr lang="en-US" err="1">
                <a:latin typeface="Calibri"/>
                <a:cs typeface="Calibri"/>
              </a:rPr>
              <a:t>käsitatakse</a:t>
            </a:r>
            <a:r>
              <a:rPr lang="en-US">
                <a:latin typeface="Calibri"/>
                <a:cs typeface="Calibri"/>
              </a:rPr>
              <a:t> </a:t>
            </a:r>
            <a:r>
              <a:rPr lang="en-US" err="1">
                <a:latin typeface="Calibri"/>
                <a:cs typeface="Calibri"/>
              </a:rPr>
              <a:t>EHISes</a:t>
            </a:r>
            <a:r>
              <a:rPr lang="en-US">
                <a:latin typeface="Calibri"/>
                <a:cs typeface="Calibri"/>
              </a:rPr>
              <a:t> </a:t>
            </a:r>
            <a:r>
              <a:rPr lang="en-US" err="1">
                <a:latin typeface="Calibri"/>
                <a:cs typeface="Calibri"/>
              </a:rPr>
              <a:t>registreerunud</a:t>
            </a:r>
            <a:r>
              <a:rPr lang="en-US">
                <a:latin typeface="Calibri"/>
                <a:cs typeface="Calibri"/>
              </a:rPr>
              <a:t> </a:t>
            </a:r>
            <a:r>
              <a:rPr lang="en-US" err="1">
                <a:latin typeface="Calibri"/>
                <a:cs typeface="Calibri"/>
              </a:rPr>
              <a:t>kui</a:t>
            </a:r>
            <a:r>
              <a:rPr lang="en-US">
                <a:latin typeface="Calibri"/>
                <a:cs typeface="Calibri"/>
              </a:rPr>
              <a:t> </a:t>
            </a:r>
            <a:r>
              <a:rPr lang="en-US" err="1">
                <a:latin typeface="Calibri"/>
                <a:cs typeface="Calibri"/>
              </a:rPr>
              <a:t>huvikoole</a:t>
            </a:r>
            <a:r>
              <a:rPr lang="en-US">
                <a:latin typeface="Calibri"/>
                <a:cs typeface="Calibri"/>
              </a:rPr>
              <a:t>)</a:t>
            </a:r>
          </a:p>
          <a:p>
            <a:endParaRPr lang="en-US">
              <a:latin typeface="Calibri"/>
              <a:cs typeface="Calibri"/>
            </a:endParaRPr>
          </a:p>
        </p:txBody>
      </p:sp>
      <p:sp>
        <p:nvSpPr>
          <p:cNvPr id="4" name="Slaidinumbri kohatäide 3"/>
          <p:cNvSpPr>
            <a:spLocks noGrp="1"/>
          </p:cNvSpPr>
          <p:nvPr>
            <p:ph type="sldNum" sz="quarter" idx="5"/>
          </p:nvPr>
        </p:nvSpPr>
        <p:spPr/>
        <p:txBody>
          <a:bodyPr/>
          <a:lstStyle/>
          <a:p>
            <a:fld id="{016D5EB1-0A0D-E346-9FDD-3AA9145EDA9E}" type="slidenum">
              <a:rPr lang="en-EE"/>
              <a:pPr/>
              <a:t>12</a:t>
            </a:fld>
            <a:endParaRPr lang="en-EE"/>
          </a:p>
        </p:txBody>
      </p:sp>
    </p:spTree>
    <p:extLst>
      <p:ext uri="{BB962C8B-B14F-4D97-AF65-F5344CB8AC3E}">
        <p14:creationId xmlns:p14="http://schemas.microsoft.com/office/powerpoint/2010/main" val="100676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s://youtu.be/gyHv_qRIa6g" TargetMode="Externa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US"/>
              <a:t>Click to edit Master title style</a:t>
            </a:r>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77130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US"/>
              <a:t>Click icon to add picture</a:t>
            </a:r>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80048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US"/>
              <a:t>Click icon to add picture</a:t>
            </a:r>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35027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US"/>
              <a:t>Click icon to add picture</a:t>
            </a:r>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668434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US"/>
              <a:t>Click icon to add picture</a:t>
            </a:r>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US"/>
              <a:t>Click icon to add picture</a:t>
            </a:r>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US"/>
              <a:t>Click icon to add picture</a:t>
            </a:r>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826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US"/>
              <a:t>Click icon to add picture</a:t>
            </a:r>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US"/>
              <a:t>Click icon to add picture</a:t>
            </a:r>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US"/>
              <a:t>Click icon to add picture</a:t>
            </a:r>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743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US"/>
              <a:t>Click icon to add picture</a:t>
            </a:r>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US"/>
              <a:t>Click icon to add picture</a:t>
            </a:r>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US"/>
              <a:t>Click icon to add picture</a:t>
            </a:r>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106875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US"/>
              <a:t>Click icon to add picture</a:t>
            </a:r>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US"/>
              <a:t>Click icon to add picture</a:t>
            </a:r>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US"/>
              <a:t>Click icon to add picture</a:t>
            </a:r>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622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ograafik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US"/>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91388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000541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hasCustomPrompt="1"/>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r>
              <a:rPr lang="en-EE"/>
              <a:t>Kui kasutad taustavärviga slaidi logode näitamiseks jälgi, et kõik logod oleks läbipaistva taustaga!</a:t>
            </a: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5055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US"/>
              <a:t>Click to edit Master title style</a:t>
            </a:r>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837820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ograafika - 2 graafik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US"/>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US"/>
              <a:t>Click icon to add chart</a:t>
            </a:r>
            <a:endParaRPr lang="en-EE"/>
          </a:p>
        </p:txBody>
      </p:sp>
    </p:spTree>
    <p:extLst>
      <p:ext uri="{BB962C8B-B14F-4D97-AF65-F5344CB8AC3E}">
        <p14:creationId xmlns:p14="http://schemas.microsoft.com/office/powerpoint/2010/main" val="248895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oonised Smart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US"/>
              <a:t>Click icon to add SmartArt graphic</a:t>
            </a:r>
            <a:endParaRPr lang="en-EE"/>
          </a:p>
        </p:txBody>
      </p:sp>
    </p:spTree>
    <p:extLst>
      <p:ext uri="{BB962C8B-B14F-4D97-AF65-F5344CB8AC3E}">
        <p14:creationId xmlns:p14="http://schemas.microsoft.com/office/powerpoint/2010/main" val="3186213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el+graafi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US"/>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US"/>
              <a:t>Click icon to add chart</a:t>
            </a:r>
            <a:endParaRPr lang="en-EE"/>
          </a:p>
        </p:txBody>
      </p:sp>
      <p:sp>
        <p:nvSpPr>
          <p:cNvPr id="13" name="Content Placeholder 12">
            <a:extLst>
              <a:ext uri="{FF2B5EF4-FFF2-40B4-BE49-F238E27FC236}">
                <a16:creationId xmlns:a16="http://schemas.microsoft.com/office/drawing/2014/main" id="{5BDC37F8-2EC8-6814-7991-D623287AC5EF}"/>
              </a:ext>
            </a:extLst>
          </p:cNvPr>
          <p:cNvSpPr>
            <a:spLocks noGrp="1"/>
          </p:cNvSpPr>
          <p:nvPr>
            <p:ph sz="quarter" idx="13"/>
          </p:nvPr>
        </p:nvSpPr>
        <p:spPr>
          <a:xfrm>
            <a:off x="192088"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5" name="Content Placeholder 12">
            <a:extLst>
              <a:ext uri="{FF2B5EF4-FFF2-40B4-BE49-F238E27FC236}">
                <a16:creationId xmlns:a16="http://schemas.microsoft.com/office/drawing/2014/main" id="{443F4583-E18E-AE29-20DC-609A3017AA44}"/>
              </a:ext>
            </a:extLst>
          </p:cNvPr>
          <p:cNvSpPr>
            <a:spLocks noGrp="1"/>
          </p:cNvSpPr>
          <p:nvPr>
            <p:ph sz="quarter" idx="14"/>
          </p:nvPr>
        </p:nvSpPr>
        <p:spPr>
          <a:xfrm>
            <a:off x="6209710"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68730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tabel">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US"/>
              <a:t>Click icon to add table</a:t>
            </a:r>
            <a:endParaRPr lang="en-EE"/>
          </a:p>
        </p:txBody>
      </p: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912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18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graafik">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US"/>
              <a:t>Click icon to add chart</a:t>
            </a:r>
            <a:endParaRPr lang="en-EE"/>
          </a:p>
        </p:txBody>
      </p:sp>
      <p:sp>
        <p:nvSpPr>
          <p:cNvPr id="3" name="Text Placeholder 8">
            <a:extLst>
              <a:ext uri="{FF2B5EF4-FFF2-40B4-BE49-F238E27FC236}">
                <a16:creationId xmlns:a16="http://schemas.microsoft.com/office/drawing/2014/main" id="{CB7A4DB2-8A0F-DB1A-29CD-E3F7C46E7B1F}"/>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41973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US"/>
              <a:t>Click to edit Master title style</a:t>
            </a:r>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32269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_fotol">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US"/>
              <a:t>Click to edit Master title style</a:t>
            </a:r>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4162462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a:t>Click to edit Master title style</a:t>
            </a:r>
            <a:endParaRPr lang="en-US"/>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4"/>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729459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GB"/>
              <a:t>Click to edit Master title style</a:t>
            </a:r>
            <a:endParaRPr lang="en-US"/>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levely</a:t>
            </a:r>
            <a:endParaRPr lang="en-EE"/>
          </a:p>
        </p:txBody>
      </p:sp>
    </p:spTree>
    <p:extLst>
      <p:ext uri="{BB962C8B-B14F-4D97-AF65-F5344CB8AC3E}">
        <p14:creationId xmlns:p14="http://schemas.microsoft.com/office/powerpoint/2010/main" val="284504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accent2"/>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356647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accent4"/>
                </a:solidFill>
              </a:defRPr>
            </a:lvl1pPr>
          </a:lstStyle>
          <a:p>
            <a:r>
              <a:rPr lang="en-GB"/>
              <a:t>Click to edit Master title style</a:t>
            </a:r>
            <a:endParaRPr lang="en-US"/>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4"/>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339063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3" name="TextBox 2">
            <a:extLst>
              <a:ext uri="{FF2B5EF4-FFF2-40B4-BE49-F238E27FC236}">
                <a16:creationId xmlns:a16="http://schemas.microsoft.com/office/drawing/2014/main" id="{5591C744-33E6-1670-CB22-65435B468BE2}"/>
              </a:ext>
            </a:extLst>
          </p:cNvPr>
          <p:cNvSpPr txBox="1"/>
          <p:nvPr userDrawn="1"/>
        </p:nvSpPr>
        <p:spPr>
          <a:xfrm>
            <a:off x="11406433" y="6523348"/>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5" name="TextBox 4">
            <a:extLst>
              <a:ext uri="{FF2B5EF4-FFF2-40B4-BE49-F238E27FC236}">
                <a16:creationId xmlns:a16="http://schemas.microsoft.com/office/drawing/2014/main" id="{586E041A-DE0C-5044-049A-39A399FF47FE}"/>
              </a:ext>
            </a:extLst>
          </p:cNvPr>
          <p:cNvSpPr txBox="1"/>
          <p:nvPr userDrawn="1"/>
        </p:nvSpPr>
        <p:spPr>
          <a:xfrm>
            <a:off x="11585542" y="6523348"/>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Tree>
    <p:extLst>
      <p:ext uri="{BB962C8B-B14F-4D97-AF65-F5344CB8AC3E}">
        <p14:creationId xmlns:p14="http://schemas.microsoft.com/office/powerpoint/2010/main" val="943386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GB"/>
              <a:t>Click to edit Master title style</a:t>
            </a:r>
            <a:endParaRPr lang="en-US"/>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4"/>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583138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629815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GB"/>
              <a:t>Click to edit Master title style</a:t>
            </a:r>
            <a:endParaRPr lang="en-US"/>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046701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GB"/>
              <a:t>Click to edit Master title style</a:t>
            </a:r>
            <a:endParaRPr lang="en-US"/>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GB"/>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84251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14EBFE2-6BDF-626C-16A5-21AA99917C8C}"/>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54306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GB"/>
              <a:t>Click icon to add picture</a:t>
            </a:r>
            <a:endParaRPr lang="en-US"/>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673216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547709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GB"/>
              <a:t>Click icon to add picture</a:t>
            </a:r>
            <a:endParaRPr lang="en-US"/>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08891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4083378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GB"/>
              <a:t>Click to edit Master title style</a:t>
            </a:r>
            <a:endParaRPr lang="en-US"/>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593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GB"/>
              <a:t>Click to edit Master title style</a:t>
            </a:r>
            <a:endParaRPr lang="en-US"/>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4760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243887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GB"/>
              <a:t>Click icon to add picture</a:t>
            </a:r>
            <a:endParaRPr lang="en-US"/>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1" name="Straight Connector 20">
            <a:extLst>
              <a:ext uri="{FF2B5EF4-FFF2-40B4-BE49-F238E27FC236}">
                <a16:creationId xmlns:a16="http://schemas.microsoft.com/office/drawing/2014/main" id="{0667BE73-29E0-6D43-DC43-1C93003745A9}"/>
              </a:ext>
            </a:extLst>
          </p:cNvPr>
          <p:cNvCxnSpPr>
            <a:cxnSpLocks/>
          </p:cNvCxnSpPr>
          <p:nvPr userDrawn="1"/>
        </p:nvCxnSpPr>
        <p:spPr>
          <a:xfrm>
            <a:off x="6070600" y="225423"/>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2CCBF6-AE5A-BBC1-CA54-FFFA131E0921}"/>
              </a:ext>
            </a:extLst>
          </p:cNvPr>
          <p:cNvCxnSpPr/>
          <p:nvPr userDrawn="1"/>
        </p:nvCxnSpPr>
        <p:spPr>
          <a:xfrm>
            <a:off x="192088" y="225423"/>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1C2ADD-219C-2693-D2CE-10F9B1D48D65}"/>
              </a:ext>
            </a:extLst>
          </p:cNvPr>
          <p:cNvCxnSpPr/>
          <p:nvPr userDrawn="1"/>
        </p:nvCxnSpPr>
        <p:spPr>
          <a:xfrm>
            <a:off x="11972132" y="225423"/>
            <a:ext cx="0" cy="6407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62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afika">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4"/>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184705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70553849-377B-2127-A878-DEC674F14B9D}"/>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a:t>Click to edit Master title style</a:t>
            </a:r>
            <a:endParaRPr lang="en-US"/>
          </a:p>
        </p:txBody>
      </p:sp>
      <p:sp>
        <p:nvSpPr>
          <p:cNvPr id="6" name="Content Placeholder 13">
            <a:extLst>
              <a:ext uri="{FF2B5EF4-FFF2-40B4-BE49-F238E27FC236}">
                <a16:creationId xmlns:a16="http://schemas.microsoft.com/office/drawing/2014/main" id="{F7B54484-5DC9-9FE0-20BC-5D1E469F9C41}"/>
              </a:ext>
            </a:extLst>
          </p:cNvPr>
          <p:cNvSpPr>
            <a:spLocks noGrp="1"/>
          </p:cNvSpPr>
          <p:nvPr>
            <p:ph sz="quarter" idx="10"/>
          </p:nvPr>
        </p:nvSpPr>
        <p:spPr>
          <a:xfrm>
            <a:off x="192088" y="950913"/>
            <a:ext cx="7670800" cy="444500"/>
          </a:xfrm>
        </p:spPr>
        <p:txBody>
          <a:bodyPr lIns="0" rIns="90000" anchor="b">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8" name="Chart Placeholder 15">
            <a:extLst>
              <a:ext uri="{FF2B5EF4-FFF2-40B4-BE49-F238E27FC236}">
                <a16:creationId xmlns:a16="http://schemas.microsoft.com/office/drawing/2014/main" id="{CB1C4DEE-3855-3A26-D270-DB0909273B8B}"/>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Tree>
    <p:extLst>
      <p:ext uri="{BB962C8B-B14F-4D97-AF65-F5344CB8AC3E}">
        <p14:creationId xmlns:p14="http://schemas.microsoft.com/office/powerpoint/2010/main" val="4235401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D63D6411-E993-8CAD-B818-54635F98D31F}"/>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a:t>Click to edit Master title style</a:t>
            </a:r>
            <a:endParaRPr lang="en-US"/>
          </a:p>
        </p:txBody>
      </p:sp>
      <p:sp>
        <p:nvSpPr>
          <p:cNvPr id="8" name="Content Placeholder 13">
            <a:extLst>
              <a:ext uri="{FF2B5EF4-FFF2-40B4-BE49-F238E27FC236}">
                <a16:creationId xmlns:a16="http://schemas.microsoft.com/office/drawing/2014/main" id="{29FEA5C7-D02A-8AA7-C6A5-79C9699029AE}"/>
              </a:ext>
            </a:extLst>
          </p:cNvPr>
          <p:cNvSpPr>
            <a:spLocks noGrp="1"/>
          </p:cNvSpPr>
          <p:nvPr>
            <p:ph sz="quarter" idx="10"/>
          </p:nvPr>
        </p:nvSpPr>
        <p:spPr>
          <a:xfrm>
            <a:off x="192088" y="950913"/>
            <a:ext cx="7670800" cy="444500"/>
          </a:xfrm>
        </p:spPr>
        <p:txBody>
          <a:bodyPr lIns="0" rIns="90000" anchor="b">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02017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afikud">
    <p:bg>
      <p:bgPr>
        <a:solidFill>
          <a:srgbClr val="FFFFFF"/>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70553849-377B-2127-A878-DEC674F14B9D}"/>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a:t>Click to edit Master title style</a:t>
            </a:r>
            <a:endParaRPr lang="en-US"/>
          </a:p>
        </p:txBody>
      </p:sp>
      <p:sp>
        <p:nvSpPr>
          <p:cNvPr id="8" name="Chart Placeholder 15">
            <a:extLst>
              <a:ext uri="{FF2B5EF4-FFF2-40B4-BE49-F238E27FC236}">
                <a16:creationId xmlns:a16="http://schemas.microsoft.com/office/drawing/2014/main" id="{CB1C4DEE-3855-3A26-D270-DB0909273B8B}"/>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
        <p:nvSpPr>
          <p:cNvPr id="2" name="Content Placeholder 13">
            <a:extLst>
              <a:ext uri="{FF2B5EF4-FFF2-40B4-BE49-F238E27FC236}">
                <a16:creationId xmlns:a16="http://schemas.microsoft.com/office/drawing/2014/main" id="{86479769-3FAE-3482-AC1C-E54F4010D5B9}"/>
              </a:ext>
            </a:extLst>
          </p:cNvPr>
          <p:cNvSpPr>
            <a:spLocks noGrp="1"/>
          </p:cNvSpPr>
          <p:nvPr>
            <p:ph sz="quarter" idx="10"/>
          </p:nvPr>
        </p:nvSpPr>
        <p:spPr>
          <a:xfrm>
            <a:off x="192088" y="950913"/>
            <a:ext cx="7670800" cy="444500"/>
          </a:xfrm>
        </p:spPr>
        <p:txBody>
          <a:bodyPr lIns="0" rIns="90000" anchor="b">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696974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ograafika - 2 graafikut">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GB"/>
              <a:t>Click icon to add chart</a:t>
            </a:r>
            <a:endParaRPr lang="en-EE"/>
          </a:p>
        </p:txBody>
      </p:sp>
      <p:sp>
        <p:nvSpPr>
          <p:cNvPr id="6" name="Title 1">
            <a:extLst>
              <a:ext uri="{FF2B5EF4-FFF2-40B4-BE49-F238E27FC236}">
                <a16:creationId xmlns:a16="http://schemas.microsoft.com/office/drawing/2014/main" id="{B25E82B9-4DD9-944E-40B8-E7A151AFBABE}"/>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a:t>Click to edit Master title style</a:t>
            </a:r>
            <a:endParaRPr lang="en-US"/>
          </a:p>
        </p:txBody>
      </p:sp>
      <p:sp>
        <p:nvSpPr>
          <p:cNvPr id="2" name="Content Placeholder 13">
            <a:extLst>
              <a:ext uri="{FF2B5EF4-FFF2-40B4-BE49-F238E27FC236}">
                <a16:creationId xmlns:a16="http://schemas.microsoft.com/office/drawing/2014/main" id="{22CECD93-A0EB-CBD1-B077-91D48AAE62C9}"/>
              </a:ext>
            </a:extLst>
          </p:cNvPr>
          <p:cNvSpPr>
            <a:spLocks noGrp="1"/>
          </p:cNvSpPr>
          <p:nvPr>
            <p:ph sz="quarter" idx="10"/>
          </p:nvPr>
        </p:nvSpPr>
        <p:spPr>
          <a:xfrm>
            <a:off x="192088" y="950913"/>
            <a:ext cx="7670800" cy="444500"/>
          </a:xfrm>
        </p:spPr>
        <p:txBody>
          <a:bodyPr lIns="0" rIns="90000" anchor="b">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834091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joonised SmartArt">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GB"/>
              <a:t>Click icon to add SmartArt graphic</a:t>
            </a:r>
            <a:endParaRPr lang="en-EE"/>
          </a:p>
        </p:txBody>
      </p:sp>
      <p:sp>
        <p:nvSpPr>
          <p:cNvPr id="3" name="Title 1">
            <a:extLst>
              <a:ext uri="{FF2B5EF4-FFF2-40B4-BE49-F238E27FC236}">
                <a16:creationId xmlns:a16="http://schemas.microsoft.com/office/drawing/2014/main" id="{66F0A832-6ED6-CE08-302B-013FF482E515}"/>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a:t>Click to edit Master title style</a:t>
            </a:r>
            <a:endParaRPr lang="en-US"/>
          </a:p>
        </p:txBody>
      </p:sp>
      <p:sp>
        <p:nvSpPr>
          <p:cNvPr id="2" name="Content Placeholder 13">
            <a:extLst>
              <a:ext uri="{FF2B5EF4-FFF2-40B4-BE49-F238E27FC236}">
                <a16:creationId xmlns:a16="http://schemas.microsoft.com/office/drawing/2014/main" id="{575469C3-3787-B532-C2D7-5107A8B7F762}"/>
              </a:ext>
            </a:extLst>
          </p:cNvPr>
          <p:cNvSpPr>
            <a:spLocks noGrp="1"/>
          </p:cNvSpPr>
          <p:nvPr>
            <p:ph sz="quarter" idx="10"/>
          </p:nvPr>
        </p:nvSpPr>
        <p:spPr>
          <a:xfrm>
            <a:off x="192088" y="950913"/>
            <a:ext cx="7670800" cy="444500"/>
          </a:xfrm>
        </p:spPr>
        <p:txBody>
          <a:bodyPr lIns="0" rIns="90000" anchor="b">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1405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82047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el+graafik">
    <p:bg>
      <p:bgPr>
        <a:solidFill>
          <a:schemeClr val="bg1"/>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GB"/>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GB"/>
              <a:t>Click icon to add chart</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5" name="Title 1">
            <a:extLst>
              <a:ext uri="{FF2B5EF4-FFF2-40B4-BE49-F238E27FC236}">
                <a16:creationId xmlns:a16="http://schemas.microsoft.com/office/drawing/2014/main" id="{2B8C7CD4-0A34-4CAA-7E3C-7C083B1EE653}"/>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a:t>Click to edit Master title style</a:t>
            </a:r>
            <a:endParaRPr lang="en-US"/>
          </a:p>
        </p:txBody>
      </p:sp>
      <p:sp>
        <p:nvSpPr>
          <p:cNvPr id="10" name="Content Placeholder 13">
            <a:extLst>
              <a:ext uri="{FF2B5EF4-FFF2-40B4-BE49-F238E27FC236}">
                <a16:creationId xmlns:a16="http://schemas.microsoft.com/office/drawing/2014/main" id="{3A89A937-15EB-233E-24CF-ABB58CDFF8C1}"/>
              </a:ext>
            </a:extLst>
          </p:cNvPr>
          <p:cNvSpPr>
            <a:spLocks noGrp="1"/>
          </p:cNvSpPr>
          <p:nvPr>
            <p:ph sz="quarter" idx="15"/>
          </p:nvPr>
        </p:nvSpPr>
        <p:spPr>
          <a:xfrm>
            <a:off x="192088" y="1648497"/>
            <a:ext cx="5773283" cy="444500"/>
          </a:xfrm>
        </p:spPr>
        <p:txBody>
          <a:bodyPr lIns="0" rIns="90000" anchor="t">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2" name="Content Placeholder 13">
            <a:extLst>
              <a:ext uri="{FF2B5EF4-FFF2-40B4-BE49-F238E27FC236}">
                <a16:creationId xmlns:a16="http://schemas.microsoft.com/office/drawing/2014/main" id="{F7F2732D-2878-7EFB-0938-E4EAB99A9614}"/>
              </a:ext>
            </a:extLst>
          </p:cNvPr>
          <p:cNvSpPr>
            <a:spLocks noGrp="1"/>
          </p:cNvSpPr>
          <p:nvPr>
            <p:ph sz="quarter" idx="16"/>
          </p:nvPr>
        </p:nvSpPr>
        <p:spPr>
          <a:xfrm>
            <a:off x="6206389" y="1648497"/>
            <a:ext cx="5773283" cy="444500"/>
          </a:xfrm>
        </p:spPr>
        <p:txBody>
          <a:bodyPr lIns="0" rIns="90000" anchor="t">
            <a:noAutofit/>
          </a:bodyPr>
          <a:lstStyle>
            <a:lvl1pPr marL="0" indent="0">
              <a:buClr>
                <a:schemeClr val="accent2"/>
              </a:buClr>
              <a:buFont typeface="Arial" panose="020B0604020202020204" pitchFamily="34" charset="0"/>
              <a:buNone/>
              <a:defRPr sz="1400">
                <a:solidFill>
                  <a:schemeClr val="accent1"/>
                </a:solidFill>
              </a:defRPr>
            </a:lvl1pPr>
            <a:lvl2pPr>
              <a:buClr>
                <a:schemeClr val="accent2"/>
              </a:buClr>
              <a:defRPr sz="1400">
                <a:solidFill>
                  <a:schemeClr val="accent1"/>
                </a:solidFill>
              </a:defRPr>
            </a:lvl2pPr>
            <a:lvl3pPr>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2" name="Content Placeholder 13">
            <a:extLst>
              <a:ext uri="{FF2B5EF4-FFF2-40B4-BE49-F238E27FC236}">
                <a16:creationId xmlns:a16="http://schemas.microsoft.com/office/drawing/2014/main" id="{399F9DEE-29CF-4A8B-9140-B593149B348D}"/>
              </a:ext>
            </a:extLst>
          </p:cNvPr>
          <p:cNvSpPr>
            <a:spLocks noGrp="1"/>
          </p:cNvSpPr>
          <p:nvPr>
            <p:ph sz="quarter" idx="10"/>
          </p:nvPr>
        </p:nvSpPr>
        <p:spPr>
          <a:xfrm>
            <a:off x="192088" y="950913"/>
            <a:ext cx="7670800" cy="444500"/>
          </a:xfrm>
        </p:spPr>
        <p:txBody>
          <a:bodyPr lIns="0" rIns="90000" anchor="b">
            <a:noAutofit/>
          </a:bodyPr>
          <a:lstStyle>
            <a:lvl1pPr marL="0" indent="0">
              <a:buClr>
                <a:schemeClr val="accent1"/>
              </a:buClr>
              <a:buFont typeface="Arial" panose="020B0604020202020204" pitchFamily="34" charset="0"/>
              <a:buNone/>
              <a:defRPr sz="1400">
                <a:solidFill>
                  <a:schemeClr val="accent1"/>
                </a:solidFill>
              </a:defRPr>
            </a:lvl1pPr>
            <a:lvl2pPr>
              <a:buClr>
                <a:schemeClr val="accent1"/>
              </a:buClr>
              <a:defRPr sz="1400">
                <a:solidFill>
                  <a:schemeClr val="accent1"/>
                </a:solidFill>
              </a:defRPr>
            </a:lvl2pPr>
            <a:lvl3pPr>
              <a:buClr>
                <a:schemeClr val="accent1"/>
              </a:buClr>
              <a:defRPr sz="1400">
                <a:solidFill>
                  <a:schemeClr val="accent1"/>
                </a:solidFill>
              </a:defRPr>
            </a:lvl3pPr>
            <a:lvl4pPr>
              <a:buClr>
                <a:schemeClr val="accent1"/>
              </a:buClr>
              <a:defRPr sz="1400">
                <a:solidFill>
                  <a:schemeClr val="accent1"/>
                </a:solidFill>
              </a:defRPr>
            </a:lvl4pPr>
            <a:lvl5pPr>
              <a:buClr>
                <a:schemeClr val="accent1"/>
              </a:buCl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780086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tab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GB"/>
              <a:t>Click icon to add table</a:t>
            </a:r>
            <a:endParaRPr lang="en-EE"/>
          </a:p>
        </p:txBody>
      </p:sp>
      <p:sp>
        <p:nvSpPr>
          <p:cNvPr id="10" name="Content Placeholder 13">
            <a:extLst>
              <a:ext uri="{FF2B5EF4-FFF2-40B4-BE49-F238E27FC236}">
                <a16:creationId xmlns:a16="http://schemas.microsoft.com/office/drawing/2014/main" id="{E8661EB4-9309-F733-D29E-0304AE3665BF}"/>
              </a:ext>
            </a:extLst>
          </p:cNvPr>
          <p:cNvSpPr>
            <a:spLocks noGrp="1"/>
          </p:cNvSpPr>
          <p:nvPr>
            <p:ph sz="quarter" idx="15"/>
          </p:nvPr>
        </p:nvSpPr>
        <p:spPr>
          <a:xfrm>
            <a:off x="289560" y="2892830"/>
            <a:ext cx="5691020" cy="444500"/>
          </a:xfrm>
        </p:spPr>
        <p:txBody>
          <a:bodyPr lIns="0" rIns="90000" anchor="t">
            <a:noAutofit/>
          </a:bodyPr>
          <a:lstStyle>
            <a:lvl1pPr marL="0" indent="0">
              <a:buClr>
                <a:schemeClr val="accent1"/>
              </a:buClr>
              <a:buFont typeface="Arial" panose="020B0604020202020204" pitchFamily="34" charset="0"/>
              <a:buNone/>
              <a:defRPr sz="1800">
                <a:solidFill>
                  <a:schemeClr val="accent1"/>
                </a:solidFill>
              </a:defRPr>
            </a:lvl1pPr>
            <a:lvl2pPr>
              <a:buClr>
                <a:schemeClr val="accent1"/>
              </a:buClr>
              <a:defRPr sz="1800">
                <a:solidFill>
                  <a:schemeClr val="accent1"/>
                </a:solidFill>
              </a:defRPr>
            </a:lvl2pPr>
            <a:lvl3pPr>
              <a:buClr>
                <a:schemeClr val="accent1"/>
              </a:buClr>
              <a:defRPr sz="1800">
                <a:solidFill>
                  <a:schemeClr val="accent1"/>
                </a:solidFill>
              </a:defRPr>
            </a:lvl3pPr>
            <a:lvl4pPr>
              <a:buClr>
                <a:schemeClr val="accent1"/>
              </a:buClr>
              <a:defRPr sz="1800">
                <a:solidFill>
                  <a:schemeClr val="accent1"/>
                </a:solidFill>
              </a:defRPr>
            </a:lvl4pPr>
            <a:lvl5pPr>
              <a:buClr>
                <a:schemeClr val="accent1"/>
              </a:buClr>
              <a:defRPr sz="18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938859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graafi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GB"/>
              <a:t>Click icon to add chart</a:t>
            </a:r>
            <a:endParaRPr lang="en-EE"/>
          </a:p>
        </p:txBody>
      </p:sp>
      <p:sp>
        <p:nvSpPr>
          <p:cNvPr id="4" name="Content Placeholder 13">
            <a:extLst>
              <a:ext uri="{FF2B5EF4-FFF2-40B4-BE49-F238E27FC236}">
                <a16:creationId xmlns:a16="http://schemas.microsoft.com/office/drawing/2014/main" id="{84F5E41B-FE39-406C-8610-595ED471C8C9}"/>
              </a:ext>
            </a:extLst>
          </p:cNvPr>
          <p:cNvSpPr>
            <a:spLocks noGrp="1"/>
          </p:cNvSpPr>
          <p:nvPr>
            <p:ph sz="quarter" idx="15"/>
          </p:nvPr>
        </p:nvSpPr>
        <p:spPr>
          <a:xfrm>
            <a:off x="289560" y="2892830"/>
            <a:ext cx="5691020" cy="444500"/>
          </a:xfrm>
        </p:spPr>
        <p:txBody>
          <a:bodyPr lIns="0" rIns="90000" anchor="t">
            <a:noAutofit/>
          </a:bodyPr>
          <a:lstStyle>
            <a:lvl1pPr marL="0" indent="0">
              <a:buClr>
                <a:schemeClr val="accent1"/>
              </a:buClr>
              <a:buFont typeface="Arial" panose="020B0604020202020204" pitchFamily="34" charset="0"/>
              <a:buNone/>
              <a:defRPr sz="1800">
                <a:solidFill>
                  <a:schemeClr val="accent1"/>
                </a:solidFill>
              </a:defRPr>
            </a:lvl1pPr>
            <a:lvl2pPr>
              <a:buClr>
                <a:schemeClr val="accent1"/>
              </a:buClr>
              <a:defRPr sz="1800">
                <a:solidFill>
                  <a:schemeClr val="accent1"/>
                </a:solidFill>
              </a:defRPr>
            </a:lvl2pPr>
            <a:lvl3pPr>
              <a:buClr>
                <a:schemeClr val="accent1"/>
              </a:buClr>
              <a:defRPr sz="1800">
                <a:solidFill>
                  <a:schemeClr val="accent1"/>
                </a:solidFill>
              </a:defRPr>
            </a:lvl3pPr>
            <a:lvl4pPr>
              <a:buClr>
                <a:schemeClr val="accent1"/>
              </a:buClr>
              <a:defRPr sz="1800">
                <a:solidFill>
                  <a:schemeClr val="accent1"/>
                </a:solidFill>
              </a:defRPr>
            </a:lvl4pPr>
            <a:lvl5pPr>
              <a:buClr>
                <a:schemeClr val="accent1"/>
              </a:buClr>
              <a:defRPr sz="18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736059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Box 2">
            <a:hlinkClick r:id="rId2"/>
            <a:extLst>
              <a:ext uri="{FF2B5EF4-FFF2-40B4-BE49-F238E27FC236}">
                <a16:creationId xmlns:a16="http://schemas.microsoft.com/office/drawing/2014/main" id="{BCEDB39B-A5FD-50AF-8AA3-DDDBE820D979}"/>
              </a:ext>
            </a:extLst>
          </p:cNvPr>
          <p:cNvSpPr txBox="1"/>
          <p:nvPr userDrawn="1"/>
        </p:nvSpPr>
        <p:spPr>
          <a:xfrm>
            <a:off x="7662466" y="3127342"/>
            <a:ext cx="3026004" cy="603316"/>
          </a:xfrm>
          <a:prstGeom prst="roundRect">
            <a:avLst/>
          </a:prstGeom>
          <a:solidFill>
            <a:schemeClr val="bg1"/>
          </a:solidFill>
        </p:spPr>
        <p:txBody>
          <a:bodyPr vert="horz" wrap="square" lIns="91440" tIns="45720" rIns="91440" bIns="45720" rtlCol="0" anchor="ctr">
            <a:noAutofit/>
          </a:bodyPr>
          <a:lstStyle/>
          <a:p>
            <a:pPr algn="ctr"/>
            <a:r>
              <a:rPr lang="en-EE" sz="1800">
                <a:solidFill>
                  <a:schemeClr val="accent1"/>
                </a:solidFill>
                <a:latin typeface="+mn-lt"/>
              </a:rPr>
              <a:t>Vaata videot</a:t>
            </a:r>
          </a:p>
        </p:txBody>
      </p:sp>
    </p:spTree>
    <p:extLst>
      <p:ext uri="{BB962C8B-B14F-4D97-AF65-F5344CB8AC3E}">
        <p14:creationId xmlns:p14="http://schemas.microsoft.com/office/powerpoint/2010/main" val="4061027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a:t>Click to edit Master title style</a:t>
            </a:r>
            <a:endParaRPr lang="en-US"/>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177041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õpuslaid_fotol">
    <p:bg>
      <p:bgPr>
        <a:blipFill dpi="0" rotWithShape="1">
          <a:blip r:embed="rId2">
            <a:extLst>
              <a:ext uri="{BEBA8EAE-BF5A-486C-A8C5-ECC9F3942E4B}">
                <a14:imgProps xmlns:a14="http://schemas.microsoft.com/office/drawing/2010/main">
                  <a14:imgLayer r:embed="rId3">
                    <a14:imgEffect>
                      <a14:brightnessContrast bright="-52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GB"/>
              <a:t>Click to edit Master title style</a:t>
            </a:r>
            <a:endParaRPr lang="en-US"/>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77731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4302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74504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US"/>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81670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453A4F16-32A6-6153-9622-10341B68110E}"/>
              </a:ext>
            </a:extLst>
          </p:cNvPr>
          <p:cNvSpPr>
            <a:spLocks noGrp="1"/>
          </p:cNvSpPr>
          <p:nvPr>
            <p:ph type="body" sz="quarter" idx="10"/>
          </p:nvPr>
        </p:nvSpPr>
        <p:spPr>
          <a:xfrm>
            <a:off x="288926" y="2892425"/>
            <a:ext cx="5685156" cy="3740150"/>
          </a:xfrm>
        </p:spPr>
        <p:txBody>
          <a:bodyPr numCol="1"/>
          <a:lstStyle>
            <a:lvl1pPr marL="0" indent="0">
              <a:buClr>
                <a:schemeClr val="accent2"/>
              </a:buClr>
              <a:buFont typeface="Arial" panose="020B0604020202020204" pitchFamily="34" charset="0"/>
              <a:buNone/>
              <a:defRPr/>
            </a:lvl1pPr>
            <a:lvl2pPr marL="541338" indent="-225425">
              <a:buClr>
                <a:schemeClr val="accent2"/>
              </a:buClr>
              <a:buFont typeface="Arial" panose="020B0604020202020204" pitchFamily="34" charset="0"/>
              <a:buChar char="•"/>
              <a:tabLst/>
              <a:defRPr/>
            </a:lvl2pPr>
            <a:lvl3pPr marL="933450" indent="-261938">
              <a:buClr>
                <a:schemeClr val="accent2"/>
              </a:buClr>
              <a:buFont typeface="Courier New" panose="02070309020205020404" pitchFamily="49" charset="0"/>
              <a:buChar char="o"/>
              <a:tabLst>
                <a:tab pos="1147763" algn="l"/>
                <a:tab pos="1681163" algn="l"/>
              </a:tabLst>
              <a:defRPr/>
            </a:lvl3pPr>
            <a:lvl4pPr marL="1381125" indent="-307975">
              <a:buClr>
                <a:schemeClr val="accent2"/>
              </a:buClr>
              <a:buFont typeface="Courier New" panose="02070309020205020404" pitchFamily="49" charset="0"/>
              <a:buChar char="o"/>
              <a:tabLst>
                <a:tab pos="1279525" algn="l"/>
              </a:tabLst>
              <a:defRPr/>
            </a:lvl4pPr>
            <a:lvl5pPr marL="1912938" indent="-260350">
              <a:buClr>
                <a:schemeClr val="accent2"/>
              </a:buClr>
              <a:buFont typeface="Wingdings" pitchFamily="2" charset="2"/>
              <a:buChar char="§"/>
              <a:tabLst>
                <a:tab pos="1554163" algn="l"/>
                <a:tab pos="1595438"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53091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a:t>Click to edit Master text styles</a:t>
            </a:r>
          </a:p>
          <a:p>
            <a:pPr lvl="1"/>
            <a:r>
              <a:rPr lang="en-GB"/>
              <a:t> Vajuta klaviatuuril “Tab”, et liikuda järgmisele tasemele</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Tree>
    <p:extLst>
      <p:ext uri="{BB962C8B-B14F-4D97-AF65-F5344CB8AC3E}">
        <p14:creationId xmlns:p14="http://schemas.microsoft.com/office/powerpoint/2010/main" val="1106115608"/>
      </p:ext>
    </p:extLst>
  </p:cSld>
  <p:clrMap bg1="lt1" tx1="dk1" bg2="lt2" tx2="dk2" accent1="accent1" accent2="accent2" accent3="accent3" accent4="accent4" accent5="accent5" accent6="accent6" hlink="hlink" folHlink="folHlink"/>
  <p:sldLayoutIdLst>
    <p:sldLayoutId id="2147483803" r:id="rId1"/>
    <p:sldLayoutId id="2147483768" r:id="rId2"/>
    <p:sldLayoutId id="2147483769" r:id="rId3"/>
    <p:sldLayoutId id="2147483836" r:id="rId4"/>
    <p:sldLayoutId id="2147483804" r:id="rId5"/>
    <p:sldLayoutId id="2147483830" r:id="rId6"/>
    <p:sldLayoutId id="2147483838" r:id="rId7"/>
    <p:sldLayoutId id="2147483837" r:id="rId8"/>
    <p:sldLayoutId id="2147483770" r:id="rId9"/>
    <p:sldLayoutId id="2147483840" r:id="rId10"/>
    <p:sldLayoutId id="2147483829" r:id="rId11"/>
    <p:sldLayoutId id="2147483978" r:id="rId12"/>
    <p:sldLayoutId id="2147483828" r:id="rId13"/>
    <p:sldLayoutId id="2147483979" r:id="rId14"/>
    <p:sldLayoutId id="2147483832" r:id="rId15"/>
    <p:sldLayoutId id="2147483980" r:id="rId16"/>
    <p:sldLayoutId id="2147483827" r:id="rId17"/>
    <p:sldLayoutId id="2147483977" r:id="rId18"/>
    <p:sldLayoutId id="2147483981" r:id="rId19"/>
    <p:sldLayoutId id="2147483842" r:id="rId20"/>
    <p:sldLayoutId id="2147483841" r:id="rId21"/>
    <p:sldLayoutId id="2147483833" r:id="rId22"/>
    <p:sldLayoutId id="2147483834" r:id="rId23"/>
    <p:sldLayoutId id="2147483982" r:id="rId24"/>
    <p:sldLayoutId id="2147483835" r:id="rId25"/>
    <p:sldLayoutId id="2147483839" r:id="rId26"/>
    <p:sldLayoutId id="2147484011" r:id="rId27"/>
  </p:sldLayoutIdLst>
  <p:transition spd="slow">
    <p:push dir="u"/>
  </p:transition>
  <p:hf hdr="0" ftr="0"/>
  <p:txStyles>
    <p:titleStyle>
      <a:lvl1pPr algn="l" defTabSz="914400" rtl="0" eaLnBrk="1" latinLnBrk="0" hangingPunct="1">
        <a:lnSpc>
          <a:spcPct val="90000"/>
        </a:lnSpc>
        <a:spcBef>
          <a:spcPct val="0"/>
        </a:spcBef>
        <a:buNone/>
        <a:defRPr sz="4800" b="0" i="0" kern="1200">
          <a:solidFill>
            <a:schemeClr val="accent2"/>
          </a:solidFill>
          <a:latin typeface="Tartu Kodanik" pitchFamily="2" charset="0"/>
          <a:ea typeface="+mj-ea"/>
          <a:cs typeface="+mj-cs"/>
        </a:defRPr>
      </a:lvl1pPr>
    </p:titleStyle>
    <p:bodyStyle>
      <a:lvl1pPr marL="0" indent="0" algn="l" defTabSz="914400" rtl="0" eaLnBrk="1" latinLnBrk="0" hangingPunct="1">
        <a:lnSpc>
          <a:spcPct val="90000"/>
        </a:lnSpc>
        <a:spcBef>
          <a:spcPts val="1000"/>
        </a:spcBef>
        <a:buClr>
          <a:schemeClr val="accent2"/>
        </a:buClr>
        <a:buSzPct val="100000"/>
        <a:buFont typeface="Arial" panose="020B0604020202020204" pitchFamily="34" charset="0"/>
        <a:buNone/>
        <a:defRPr sz="1800" b="0" i="0" kern="1200">
          <a:solidFill>
            <a:schemeClr val="accent2"/>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accent2"/>
        </a:buClr>
        <a:buSzPct val="100000"/>
        <a:buFont typeface="Arial" panose="020B0604020202020204" pitchFamily="34" charset="0"/>
        <a:buChar char="•"/>
        <a:tabLst/>
        <a:defRPr sz="1800" b="0" i="0" kern="1200">
          <a:solidFill>
            <a:schemeClr val="accent2"/>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accent2"/>
        </a:buClr>
        <a:buSzPct val="100000"/>
        <a:buFont typeface="Courier New" panose="02070309020205020404" pitchFamily="49" charset="0"/>
        <a:buChar char="o"/>
        <a:tabLst>
          <a:tab pos="1147763" algn="l"/>
          <a:tab pos="1681163" algn="l"/>
        </a:tabLst>
        <a:defRPr sz="1800" b="0" i="0" kern="1200">
          <a:solidFill>
            <a:schemeClr val="accent2"/>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accent2"/>
        </a:buClr>
        <a:buSzPct val="100000"/>
        <a:buFont typeface="Courier New" panose="02070309020205020404" pitchFamily="49" charset="0"/>
        <a:buChar char="o"/>
        <a:tabLst>
          <a:tab pos="1279525" algn="l"/>
        </a:tabLst>
        <a:defRPr sz="1800" b="0" i="0" kern="1200">
          <a:solidFill>
            <a:schemeClr val="accent2"/>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accent2"/>
        </a:buClr>
        <a:buSzPct val="100000"/>
        <a:buFont typeface="Wingdings" pitchFamily="2" charset="2"/>
        <a:buChar char="§"/>
        <a:tabLst>
          <a:tab pos="1554163" algn="l"/>
          <a:tab pos="1635125" algn="l"/>
        </a:tabLst>
        <a:defRPr sz="1800" b="0" i="0" kern="1200">
          <a:solidFill>
            <a:schemeClr val="accent2"/>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537" userDrawn="1">
          <p15:clr>
            <a:srgbClr val="F26B43"/>
          </p15:clr>
        </p15:guide>
        <p15:guide id="4" pos="121" userDrawn="1">
          <p15:clr>
            <a:srgbClr val="F26B43"/>
          </p15:clr>
        </p15:guide>
        <p15:guide id="5" orient="horz" pos="142" userDrawn="1">
          <p15:clr>
            <a:srgbClr val="F26B43"/>
          </p15:clr>
        </p15:guide>
        <p15:guide id="6" orient="horz" pos="41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a:t>Click to edit Master text styles</a:t>
            </a:r>
          </a:p>
          <a:p>
            <a:pPr lvl="1"/>
            <a:r>
              <a:rPr lang="en-GB"/>
              <a:t> 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accent4"/>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
        <p:nvSpPr>
          <p:cNvPr id="5" name="TextBox 4">
            <a:extLst>
              <a:ext uri="{FF2B5EF4-FFF2-40B4-BE49-F238E27FC236}">
                <a16:creationId xmlns:a16="http://schemas.microsoft.com/office/drawing/2014/main" id="{A454595A-9A58-63D1-C002-F8F4A4D35FBB}"/>
              </a:ext>
            </a:extLst>
          </p:cNvPr>
          <p:cNvSpPr txBox="1"/>
          <p:nvPr userDrawn="1"/>
        </p:nvSpPr>
        <p:spPr>
          <a:xfrm>
            <a:off x="10935093" y="6513922"/>
            <a:ext cx="0" cy="0"/>
          </a:xfrm>
          <a:prstGeom prst="rect">
            <a:avLst/>
          </a:prstGeom>
        </p:spPr>
        <p:txBody>
          <a:bodyPr vert="horz" wrap="none" lIns="91440" tIns="45720" rIns="91440" bIns="45720" rtlCol="0" anchor="b">
            <a:noAutofit/>
          </a:bodyPr>
          <a:lstStyle/>
          <a:p>
            <a:pPr algn="l"/>
            <a:endParaRPr lang="en-EE" sz="1200">
              <a:solidFill>
                <a:schemeClr val="tx1"/>
              </a:solidFill>
              <a:latin typeface="+mn-lt"/>
            </a:endParaRPr>
          </a:p>
        </p:txBody>
      </p:sp>
    </p:spTree>
    <p:extLst>
      <p:ext uri="{BB962C8B-B14F-4D97-AF65-F5344CB8AC3E}">
        <p14:creationId xmlns:p14="http://schemas.microsoft.com/office/powerpoint/2010/main" val="300331077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10" r:id="rId20"/>
    <p:sldLayoutId id="2147484003" r:id="rId21"/>
    <p:sldLayoutId id="2147484004" r:id="rId22"/>
    <p:sldLayoutId id="2147484005" r:id="rId23"/>
    <p:sldLayoutId id="2147484006" r:id="rId24"/>
    <p:sldLayoutId id="2147484008" r:id="rId25"/>
    <p:sldLayoutId id="2147484007" r:id="rId26"/>
    <p:sldLayoutId id="2147484009" r:id="rId27"/>
    <p:sldLayoutId id="2147484012" r:id="rId28"/>
  </p:sldLayoutIdLst>
  <p:transition spd="slow">
    <p:push dir="u"/>
  </p:transition>
  <p:hf hdr="0" ftr="0"/>
  <p:txStyles>
    <p:titleStyle>
      <a:lvl1pPr algn="l" defTabSz="914400" rtl="0" eaLnBrk="1" latinLnBrk="0" hangingPunct="1">
        <a:lnSpc>
          <a:spcPct val="90000"/>
        </a:lnSpc>
        <a:spcBef>
          <a:spcPct val="0"/>
        </a:spcBef>
        <a:buNone/>
        <a:defRPr sz="4800" b="0" i="0" kern="1200">
          <a:solidFill>
            <a:schemeClr val="accent4"/>
          </a:solidFill>
          <a:latin typeface="Tartu Kodanik" pitchFamily="2" charset="0"/>
          <a:ea typeface="+mj-ea"/>
          <a:cs typeface="+mj-cs"/>
        </a:defRPr>
      </a:lvl1pPr>
    </p:titleStyle>
    <p:bodyStyle>
      <a:lvl1pPr marL="285750" indent="-285750" algn="l" defTabSz="914400" rtl="0" eaLnBrk="1" latinLnBrk="0" hangingPunct="1">
        <a:lnSpc>
          <a:spcPct val="90000"/>
        </a:lnSpc>
        <a:spcBef>
          <a:spcPts val="1000"/>
        </a:spcBef>
        <a:buClr>
          <a:schemeClr val="accent4"/>
        </a:buClr>
        <a:buSzPct val="100000"/>
        <a:buFont typeface="Arial" panose="020B0604020202020204" pitchFamily="34" charset="0"/>
        <a:buChar char="•"/>
        <a:defRPr sz="1800" b="0" i="0" kern="1200">
          <a:solidFill>
            <a:schemeClr val="accent4"/>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accent4"/>
        </a:buClr>
        <a:buSzPct val="100000"/>
        <a:buFont typeface="Arial" panose="020B0604020202020204" pitchFamily="34" charset="0"/>
        <a:buChar char="•"/>
        <a:tabLst/>
        <a:defRPr sz="1800" b="0" i="0" kern="1200">
          <a:solidFill>
            <a:schemeClr val="accent4"/>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accent4"/>
        </a:buClr>
        <a:buSzPct val="100000"/>
        <a:buFont typeface="Courier New" panose="02070309020205020404" pitchFamily="49" charset="0"/>
        <a:buChar char="o"/>
        <a:tabLst>
          <a:tab pos="1147763" algn="l"/>
          <a:tab pos="1681163" algn="l"/>
        </a:tabLst>
        <a:defRPr sz="1800" b="0" i="0" kern="1200">
          <a:solidFill>
            <a:schemeClr val="accent4"/>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accent4"/>
        </a:buClr>
        <a:buSzPct val="100000"/>
        <a:buFont typeface="Courier New" panose="02070309020205020404" pitchFamily="49" charset="0"/>
        <a:buChar char="o"/>
        <a:tabLst>
          <a:tab pos="1279525" algn="l"/>
        </a:tabLst>
        <a:defRPr sz="1800" b="0" i="0" kern="1200">
          <a:solidFill>
            <a:schemeClr val="accent4"/>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accent4"/>
        </a:buClr>
        <a:buSzPct val="100000"/>
        <a:buFont typeface="Wingdings" pitchFamily="2" charset="2"/>
        <a:buChar char="§"/>
        <a:tabLst>
          <a:tab pos="1554163" algn="l"/>
          <a:tab pos="1635125" algn="l"/>
        </a:tabLst>
        <a:defRPr sz="1800" b="0" i="0" kern="1200">
          <a:solidFill>
            <a:schemeClr val="accent4"/>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37">
          <p15:clr>
            <a:srgbClr val="F26B43"/>
          </p15:clr>
        </p15:guide>
        <p15:guide id="4" pos="121">
          <p15:clr>
            <a:srgbClr val="F26B43"/>
          </p15:clr>
        </p15:guide>
        <p15:guide id="5" orient="horz" pos="142">
          <p15:clr>
            <a:srgbClr val="F26B43"/>
          </p15:clr>
        </p15:guide>
        <p15:guide id="6" orient="horz" pos="41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info.raad.tartu.ee/dhs.nsf/web/viited/TLVK2023011000022"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file:///C:\Users\mari-ann.saluste\AppData\Local\Temp\LVK2022100401063_0.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info.raad.tartu.ee/dhs.nsf/web/viited/TLVK2023040400358" TargetMode="External"/><Relationship Id="rId4" Type="http://schemas.openxmlformats.org/officeDocument/2006/relationships/hyperlink" Target="https://info.raad.tartu.ee/dhs.nsf/web/viited/TLVK202211010117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www.riigiteataja.ee/akt/409072022047" TargetMode="External"/><Relationship Id="rId2" Type="http://schemas.openxmlformats.org/officeDocument/2006/relationships/hyperlink" Target="https://www.riigiteataja.ee/akt/417062022004" TargetMode="External"/><Relationship Id="rId1" Type="http://schemas.openxmlformats.org/officeDocument/2006/relationships/slideLayout" Target="../slideLayouts/slideLayout3.xml"/><Relationship Id="rId6" Type="http://schemas.openxmlformats.org/officeDocument/2006/relationships/hyperlink" Target="https://www.riigiteataja.ee/akt/411122020003" TargetMode="External"/><Relationship Id="rId5" Type="http://schemas.openxmlformats.org/officeDocument/2006/relationships/hyperlink" Target="https://www.riigiteataja.ee/akt/428012022005" TargetMode="External"/><Relationship Id="rId4" Type="http://schemas.openxmlformats.org/officeDocument/2006/relationships/hyperlink" Target="https://www.riigiteataja.ee/akt/427022020036"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www.tartu.ee/sites/default/files/uploads/Kultuur%20ja%20vaba%20aeg/toetused/Lisa%201_toetuse%20saajad_spordi%20suurprojektid.pdf"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www.tartu.ee/sites/default/files/uploads/Kultuur%20ja%20vaba%20aeg/toetused/Lisa%201_toetuse%20saajad_spordi%20v%C3%A4ikeprojektid.pdf"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tartu.ee/sites/default/files/uploads/Kultuur%20ja%20vaba%20aeg/toetused/Lisa%20TLVK2023011600063_esindusvk.pdf"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tartu.ee/sites/default/files/uploads/Kultuur%20ja%20vaba%20aeg/toetused/Lisa%20TLVK2023011600064_koolidevkv.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5B-0AC4-012A-2B6B-26FBF422E030}"/>
              </a:ext>
            </a:extLst>
          </p:cNvPr>
          <p:cNvSpPr>
            <a:spLocks noGrp="1"/>
          </p:cNvSpPr>
          <p:nvPr>
            <p:ph type="title"/>
          </p:nvPr>
        </p:nvSpPr>
        <p:spPr/>
        <p:txBody>
          <a:bodyPr/>
          <a:lstStyle/>
          <a:p>
            <a:r>
              <a:rPr lang="et-EE"/>
              <a:t>Tartu spordivaldkonna rahastamine</a:t>
            </a:r>
            <a:endParaRPr lang="en-EE"/>
          </a:p>
        </p:txBody>
      </p:sp>
      <p:sp>
        <p:nvSpPr>
          <p:cNvPr id="5" name="Content Placeholder 4">
            <a:extLst>
              <a:ext uri="{FF2B5EF4-FFF2-40B4-BE49-F238E27FC236}">
                <a16:creationId xmlns:a16="http://schemas.microsoft.com/office/drawing/2014/main" id="{D4B84F8F-D266-85E1-889B-D2D9FE8C92E2}"/>
              </a:ext>
            </a:extLst>
          </p:cNvPr>
          <p:cNvSpPr>
            <a:spLocks noGrp="1"/>
          </p:cNvSpPr>
          <p:nvPr>
            <p:ph type="body" sz="quarter" idx="11"/>
          </p:nvPr>
        </p:nvSpPr>
        <p:spPr/>
        <p:txBody>
          <a:bodyPr/>
          <a:lstStyle/>
          <a:p>
            <a:pPr marL="0" indent="0">
              <a:buNone/>
            </a:pPr>
            <a:r>
              <a:rPr lang="et-EE"/>
              <a:t>Lemmit Kaplinski</a:t>
            </a:r>
          </a:p>
          <a:p>
            <a:pPr marL="0" indent="0">
              <a:buNone/>
            </a:pPr>
            <a:r>
              <a:rPr lang="et-EE"/>
              <a:t>Abilinnapea</a:t>
            </a:r>
          </a:p>
          <a:p>
            <a:pPr marL="0" indent="0">
              <a:buNone/>
            </a:pPr>
            <a:r>
              <a:rPr lang="et-EE"/>
              <a:t>Tartu Linnavalitsus</a:t>
            </a:r>
            <a:endParaRPr lang="en-EE"/>
          </a:p>
        </p:txBody>
      </p:sp>
      <p:pic>
        <p:nvPicPr>
          <p:cNvPr id="7" name="Picture 6">
            <a:extLst>
              <a:ext uri="{FF2B5EF4-FFF2-40B4-BE49-F238E27FC236}">
                <a16:creationId xmlns:a16="http://schemas.microsoft.com/office/drawing/2014/main" id="{EE679025-A0A8-3903-0464-2575A60AB449}"/>
              </a:ext>
            </a:extLst>
          </p:cNvPr>
          <p:cNvPicPr>
            <a:picLocks noChangeAspect="1"/>
          </p:cNvPicPr>
          <p:nvPr/>
        </p:nvPicPr>
        <p:blipFill>
          <a:blip r:embed="rId2"/>
          <a:stretch>
            <a:fillRect/>
          </a:stretch>
        </p:blipFill>
        <p:spPr>
          <a:xfrm rot="666242">
            <a:off x="8908266" y="1253386"/>
            <a:ext cx="2288783" cy="1525855"/>
          </a:xfrm>
          <a:prstGeom prst="rect">
            <a:avLst/>
          </a:prstGeom>
        </p:spPr>
      </p:pic>
      <p:pic>
        <p:nvPicPr>
          <p:cNvPr id="11" name="Picture 10">
            <a:extLst>
              <a:ext uri="{FF2B5EF4-FFF2-40B4-BE49-F238E27FC236}">
                <a16:creationId xmlns:a16="http://schemas.microsoft.com/office/drawing/2014/main" id="{3AE1B0A0-9871-6B64-CE82-B8F96ABB8BFD}"/>
              </a:ext>
            </a:extLst>
          </p:cNvPr>
          <p:cNvPicPr>
            <a:picLocks noChangeAspect="1"/>
          </p:cNvPicPr>
          <p:nvPr/>
        </p:nvPicPr>
        <p:blipFill>
          <a:blip r:embed="rId3"/>
          <a:stretch>
            <a:fillRect/>
          </a:stretch>
        </p:blipFill>
        <p:spPr>
          <a:xfrm rot="20940107">
            <a:off x="9090170" y="2475943"/>
            <a:ext cx="2389616" cy="1592386"/>
          </a:xfrm>
          <a:prstGeom prst="rect">
            <a:avLst/>
          </a:prstGeom>
        </p:spPr>
      </p:pic>
      <p:pic>
        <p:nvPicPr>
          <p:cNvPr id="13" name="Picture 12">
            <a:extLst>
              <a:ext uri="{FF2B5EF4-FFF2-40B4-BE49-F238E27FC236}">
                <a16:creationId xmlns:a16="http://schemas.microsoft.com/office/drawing/2014/main" id="{7FEB995A-27E4-7D94-74D1-3CB5A2931C22}"/>
              </a:ext>
            </a:extLst>
          </p:cNvPr>
          <p:cNvPicPr>
            <a:picLocks noChangeAspect="1"/>
          </p:cNvPicPr>
          <p:nvPr/>
        </p:nvPicPr>
        <p:blipFill>
          <a:blip r:embed="rId4"/>
          <a:stretch>
            <a:fillRect/>
          </a:stretch>
        </p:blipFill>
        <p:spPr>
          <a:xfrm>
            <a:off x="8960217" y="3803009"/>
            <a:ext cx="2279423" cy="1585041"/>
          </a:xfrm>
          <a:prstGeom prst="rect">
            <a:avLst/>
          </a:prstGeom>
        </p:spPr>
      </p:pic>
      <p:pic>
        <p:nvPicPr>
          <p:cNvPr id="15" name="Picture 14">
            <a:extLst>
              <a:ext uri="{FF2B5EF4-FFF2-40B4-BE49-F238E27FC236}">
                <a16:creationId xmlns:a16="http://schemas.microsoft.com/office/drawing/2014/main" id="{EC30A0CB-F963-2089-64B8-5052A0A4333E}"/>
              </a:ext>
            </a:extLst>
          </p:cNvPr>
          <p:cNvPicPr>
            <a:picLocks noChangeAspect="1"/>
          </p:cNvPicPr>
          <p:nvPr/>
        </p:nvPicPr>
        <p:blipFill>
          <a:blip r:embed="rId5"/>
          <a:stretch>
            <a:fillRect/>
          </a:stretch>
        </p:blipFill>
        <p:spPr>
          <a:xfrm rot="480842">
            <a:off x="8428916" y="4727004"/>
            <a:ext cx="2175897" cy="1555475"/>
          </a:xfrm>
          <a:prstGeom prst="rect">
            <a:avLst/>
          </a:prstGeom>
        </p:spPr>
      </p:pic>
    </p:spTree>
    <p:extLst>
      <p:ext uri="{BB962C8B-B14F-4D97-AF65-F5344CB8AC3E}">
        <p14:creationId xmlns:p14="http://schemas.microsoft.com/office/powerpoint/2010/main" val="6670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3DFF-C8A2-1618-DD5A-B4119CC594AB}"/>
              </a:ext>
            </a:extLst>
          </p:cNvPr>
          <p:cNvSpPr>
            <a:spLocks noGrp="1"/>
          </p:cNvSpPr>
          <p:nvPr>
            <p:ph type="title"/>
          </p:nvPr>
        </p:nvSpPr>
        <p:spPr/>
        <p:txBody>
          <a:bodyPr/>
          <a:lstStyle/>
          <a:p>
            <a:r>
              <a:rPr lang="et-EE">
                <a:latin typeface="Tartu Kodanik"/>
              </a:rPr>
              <a:t>Huvihariduse ja huvitegevuse toetused</a:t>
            </a:r>
            <a:endParaRPr lang="et-EE"/>
          </a:p>
        </p:txBody>
      </p:sp>
      <p:sp>
        <p:nvSpPr>
          <p:cNvPr id="3" name="Slide Number Placeholder 2">
            <a:extLst>
              <a:ext uri="{FF2B5EF4-FFF2-40B4-BE49-F238E27FC236}">
                <a16:creationId xmlns:a16="http://schemas.microsoft.com/office/drawing/2014/main" id="{2BAFB704-AB0E-BB14-7DCE-97A34C5230A9}"/>
              </a:ext>
            </a:extLst>
          </p:cNvPr>
          <p:cNvSpPr>
            <a:spLocks noGrp="1"/>
          </p:cNvSpPr>
          <p:nvPr>
            <p:ph type="sldNum" sz="quarter" idx="4"/>
          </p:nvPr>
        </p:nvSpPr>
        <p:spPr/>
        <p:txBody>
          <a:bodyPr/>
          <a:lstStyle/>
          <a:p>
            <a:fld id="{C290531D-293B-5D42-8EA8-E3B77753EB99}" type="slidenum">
              <a:rPr lang="en-EE" smtClean="0"/>
              <a:pPr/>
              <a:t>10</a:t>
            </a:fld>
            <a:endParaRPr lang="en-EE"/>
          </a:p>
        </p:txBody>
      </p:sp>
    </p:spTree>
    <p:extLst>
      <p:ext uri="{BB962C8B-B14F-4D97-AF65-F5344CB8AC3E}">
        <p14:creationId xmlns:p14="http://schemas.microsoft.com/office/powerpoint/2010/main" val="155186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A6A9-21E1-8975-269C-B1AF42EE00C0}"/>
              </a:ext>
            </a:extLst>
          </p:cNvPr>
          <p:cNvSpPr>
            <a:spLocks noGrp="1"/>
          </p:cNvSpPr>
          <p:nvPr>
            <p:ph type="title"/>
          </p:nvPr>
        </p:nvSpPr>
        <p:spPr/>
        <p:txBody>
          <a:bodyPr/>
          <a:lstStyle/>
          <a:p>
            <a:r>
              <a:rPr lang="et-EE">
                <a:latin typeface="Tartu Kodanik"/>
              </a:rPr>
              <a:t>Huvihariduse tegevustoetus</a:t>
            </a:r>
            <a:endParaRPr lang="et-EE"/>
          </a:p>
        </p:txBody>
      </p:sp>
      <p:sp>
        <p:nvSpPr>
          <p:cNvPr id="3" name="Slide Number Placeholder 2">
            <a:extLst>
              <a:ext uri="{FF2B5EF4-FFF2-40B4-BE49-F238E27FC236}">
                <a16:creationId xmlns:a16="http://schemas.microsoft.com/office/drawing/2014/main" id="{F7D7AC9D-F9E0-30CD-BF6C-FA3F50B6BCF7}"/>
              </a:ext>
            </a:extLst>
          </p:cNvPr>
          <p:cNvSpPr>
            <a:spLocks noGrp="1"/>
          </p:cNvSpPr>
          <p:nvPr>
            <p:ph type="sldNum" sz="quarter" idx="4"/>
          </p:nvPr>
        </p:nvSpPr>
        <p:spPr/>
        <p:txBody>
          <a:bodyPr/>
          <a:lstStyle/>
          <a:p>
            <a:fld id="{C290531D-293B-5D42-8EA8-E3B77753EB99}" type="slidenum">
              <a:rPr lang="en-EE" smtClean="0"/>
              <a:pPr/>
              <a:t>11</a:t>
            </a:fld>
            <a:endParaRPr lang="en-EE"/>
          </a:p>
        </p:txBody>
      </p:sp>
      <p:sp>
        <p:nvSpPr>
          <p:cNvPr id="4" name="Text Placeholder 3">
            <a:extLst>
              <a:ext uri="{FF2B5EF4-FFF2-40B4-BE49-F238E27FC236}">
                <a16:creationId xmlns:a16="http://schemas.microsoft.com/office/drawing/2014/main" id="{6387EE21-A097-F2C4-DD2D-EB42981250AA}"/>
              </a:ext>
            </a:extLst>
          </p:cNvPr>
          <p:cNvSpPr>
            <a:spLocks noGrp="1"/>
          </p:cNvSpPr>
          <p:nvPr>
            <p:ph type="body" sz="quarter" idx="10"/>
          </p:nvPr>
        </p:nvSpPr>
        <p:spPr>
          <a:xfrm>
            <a:off x="320675" y="1217613"/>
            <a:ext cx="9470219" cy="3787774"/>
          </a:xfrm>
        </p:spPr>
        <p:txBody>
          <a:bodyPr vert="horz" lIns="91440" tIns="0" rIns="91440" bIns="0" numCol="1" rtlCol="0" anchor="t">
            <a:noAutofit/>
          </a:bodyPr>
          <a:lstStyle/>
          <a:p>
            <a:endParaRPr lang="et-EE" u="sng"/>
          </a:p>
          <a:p>
            <a:pPr marL="285750" indent="-285750">
              <a:buChar char="•"/>
            </a:pPr>
            <a:r>
              <a:rPr lang="et-EE"/>
              <a:t>Tingimuste loomine 7-19aastastele noortele ning 60+ vanuses tartlastele</a:t>
            </a:r>
          </a:p>
          <a:p>
            <a:pPr marL="285750" indent="-285750">
              <a:buChar char="•"/>
            </a:pPr>
            <a:r>
              <a:rPr lang="et-EE"/>
              <a:t>Noortespordis 89 koostööpartnerit ning toetatakse 6900 osalust (poisse 56%, tüdrukuid 44%), 60+ vanuses toetab linn 113 tartlast</a:t>
            </a:r>
          </a:p>
          <a:p>
            <a:pPr marL="285750" indent="-285750">
              <a:buChar char="•"/>
            </a:pPr>
            <a:r>
              <a:rPr lang="et-EE"/>
              <a:t>Toetuse summa sõltub Tartu linna poolt määratud treeningute kvaliteedinõuetele vastamisest ning osalejate arvust</a:t>
            </a:r>
          </a:p>
          <a:p>
            <a:pPr marL="285750" indent="-285750">
              <a:buChar char="•"/>
            </a:pPr>
            <a:r>
              <a:rPr lang="et-EE"/>
              <a:t>Ühe noore ühe osaluse maksimaalne toetussumma on 2019-2023. aastal 250 eurot õppeaastas (keskmine 234 eurot), eakatele 50 eurot õppeaastas</a:t>
            </a:r>
          </a:p>
          <a:p>
            <a:endParaRPr lang="et-EE"/>
          </a:p>
          <a:p>
            <a:pPr marL="285750" indent="-285750">
              <a:buChar char="•"/>
            </a:pPr>
            <a:endParaRPr lang="et-EE"/>
          </a:p>
          <a:p>
            <a:endParaRPr lang="et-EE"/>
          </a:p>
        </p:txBody>
      </p:sp>
      <p:graphicFrame>
        <p:nvGraphicFramePr>
          <p:cNvPr id="5" name="Tabel 5">
            <a:extLst>
              <a:ext uri="{FF2B5EF4-FFF2-40B4-BE49-F238E27FC236}">
                <a16:creationId xmlns:a16="http://schemas.microsoft.com/office/drawing/2014/main" id="{83798E3F-D898-0994-7581-ABB7C3A59EB8}"/>
              </a:ext>
            </a:extLst>
          </p:cNvPr>
          <p:cNvGraphicFramePr>
            <a:graphicFrameLocks noGrp="1"/>
          </p:cNvGraphicFramePr>
          <p:nvPr>
            <p:extLst>
              <p:ext uri="{D42A27DB-BD31-4B8C-83A1-F6EECF244321}">
                <p14:modId xmlns:p14="http://schemas.microsoft.com/office/powerpoint/2010/main" val="113873310"/>
              </p:ext>
            </p:extLst>
          </p:nvPr>
        </p:nvGraphicFramePr>
        <p:xfrm>
          <a:off x="574215" y="3922153"/>
          <a:ext cx="9375207" cy="2275040"/>
        </p:xfrm>
        <a:graphic>
          <a:graphicData uri="http://schemas.openxmlformats.org/drawingml/2006/table">
            <a:tbl>
              <a:tblPr firstRow="1" bandRow="1">
                <a:tableStyleId>{616DA210-FB5B-4158-B5E0-FEB733F419BA}</a:tableStyleId>
              </a:tblPr>
              <a:tblGrid>
                <a:gridCol w="3125069">
                  <a:extLst>
                    <a:ext uri="{9D8B030D-6E8A-4147-A177-3AD203B41FA5}">
                      <a16:colId xmlns:a16="http://schemas.microsoft.com/office/drawing/2014/main" val="3442955580"/>
                    </a:ext>
                  </a:extLst>
                </a:gridCol>
                <a:gridCol w="3125069">
                  <a:extLst>
                    <a:ext uri="{9D8B030D-6E8A-4147-A177-3AD203B41FA5}">
                      <a16:colId xmlns:a16="http://schemas.microsoft.com/office/drawing/2014/main" val="2643780648"/>
                    </a:ext>
                  </a:extLst>
                </a:gridCol>
                <a:gridCol w="3125069">
                  <a:extLst>
                    <a:ext uri="{9D8B030D-6E8A-4147-A177-3AD203B41FA5}">
                      <a16:colId xmlns:a16="http://schemas.microsoft.com/office/drawing/2014/main" val="1640051990"/>
                    </a:ext>
                  </a:extLst>
                </a:gridCol>
              </a:tblGrid>
              <a:tr h="455008">
                <a:tc>
                  <a:txBody>
                    <a:bodyPr/>
                    <a:lstStyle/>
                    <a:p>
                      <a:endParaRPr lang="et-EE">
                        <a:solidFill>
                          <a:schemeClr val="accent2"/>
                        </a:solidFill>
                      </a:endParaRPr>
                    </a:p>
                  </a:txBody>
                  <a:tcPr/>
                </a:tc>
                <a:tc>
                  <a:txBody>
                    <a:bodyPr/>
                    <a:lstStyle/>
                    <a:p>
                      <a:r>
                        <a:rPr lang="et-EE">
                          <a:solidFill>
                            <a:schemeClr val="accent2"/>
                          </a:solidFill>
                        </a:rPr>
                        <a:t>2022</a:t>
                      </a:r>
                    </a:p>
                  </a:txBody>
                  <a:tcPr/>
                </a:tc>
                <a:tc>
                  <a:txBody>
                    <a:bodyPr/>
                    <a:lstStyle/>
                    <a:p>
                      <a:r>
                        <a:rPr lang="et-EE">
                          <a:solidFill>
                            <a:schemeClr val="accent2"/>
                          </a:solidFill>
                        </a:rPr>
                        <a:t>2023</a:t>
                      </a:r>
                    </a:p>
                  </a:txBody>
                  <a:tcPr/>
                </a:tc>
                <a:extLst>
                  <a:ext uri="{0D108BD9-81ED-4DB2-BD59-A6C34878D82A}">
                    <a16:rowId xmlns:a16="http://schemas.microsoft.com/office/drawing/2014/main" val="3744994006"/>
                  </a:ext>
                </a:extLst>
              </a:tr>
              <a:tr h="455008">
                <a:tc>
                  <a:txBody>
                    <a:bodyPr/>
                    <a:lstStyle/>
                    <a:p>
                      <a:r>
                        <a:rPr lang="et-EE">
                          <a:solidFill>
                            <a:schemeClr val="accent2"/>
                          </a:solidFill>
                          <a:hlinkClick r:id="rId3"/>
                        </a:rPr>
                        <a:t>Tegevustoetus</a:t>
                      </a:r>
                      <a:endParaRPr lang="et-EE">
                        <a:solidFill>
                          <a:schemeClr val="accent2"/>
                        </a:solidFill>
                      </a:endParaRPr>
                    </a:p>
                  </a:txBody>
                  <a:tcPr/>
                </a:tc>
                <a:tc>
                  <a:txBody>
                    <a:bodyPr/>
                    <a:lstStyle/>
                    <a:p>
                      <a:r>
                        <a:rPr lang="et-EE">
                          <a:solidFill>
                            <a:schemeClr val="accent2"/>
                          </a:solidFill>
                        </a:rPr>
                        <a:t>1 574 400</a:t>
                      </a:r>
                    </a:p>
                  </a:txBody>
                  <a:tcPr/>
                </a:tc>
                <a:tc>
                  <a:txBody>
                    <a:bodyPr/>
                    <a:lstStyle/>
                    <a:p>
                      <a:r>
                        <a:rPr lang="et-EE">
                          <a:solidFill>
                            <a:schemeClr val="accent2"/>
                          </a:solidFill>
                        </a:rPr>
                        <a:t>1 606 980</a:t>
                      </a:r>
                    </a:p>
                  </a:txBody>
                  <a:tcPr/>
                </a:tc>
                <a:extLst>
                  <a:ext uri="{0D108BD9-81ED-4DB2-BD59-A6C34878D82A}">
                    <a16:rowId xmlns:a16="http://schemas.microsoft.com/office/drawing/2014/main" val="2290215220"/>
                  </a:ext>
                </a:extLst>
              </a:tr>
              <a:tr h="455008">
                <a:tc>
                  <a:txBody>
                    <a:bodyPr/>
                    <a:lstStyle/>
                    <a:p>
                      <a:r>
                        <a:rPr lang="et-EE">
                          <a:solidFill>
                            <a:schemeClr val="accent2"/>
                          </a:solidFill>
                        </a:rPr>
                        <a:t>Treenerite lisatoetus</a:t>
                      </a:r>
                    </a:p>
                  </a:txBody>
                  <a:tcPr/>
                </a:tc>
                <a:tc>
                  <a:txBody>
                    <a:bodyPr/>
                    <a:lstStyle/>
                    <a:p>
                      <a:r>
                        <a:rPr lang="et-EE">
                          <a:solidFill>
                            <a:schemeClr val="accent2"/>
                          </a:solidFill>
                        </a:rPr>
                        <a:t>0</a:t>
                      </a:r>
                    </a:p>
                  </a:txBody>
                  <a:tcPr/>
                </a:tc>
                <a:tc>
                  <a:txBody>
                    <a:bodyPr/>
                    <a:lstStyle/>
                    <a:p>
                      <a:r>
                        <a:rPr lang="et-EE">
                          <a:solidFill>
                            <a:schemeClr val="accent2"/>
                          </a:solidFill>
                        </a:rPr>
                        <a:t>71 100</a:t>
                      </a:r>
                    </a:p>
                  </a:txBody>
                  <a:tcPr/>
                </a:tc>
                <a:extLst>
                  <a:ext uri="{0D108BD9-81ED-4DB2-BD59-A6C34878D82A}">
                    <a16:rowId xmlns:a16="http://schemas.microsoft.com/office/drawing/2014/main" val="2964897366"/>
                  </a:ext>
                </a:extLst>
              </a:tr>
              <a:tr h="455008">
                <a:tc>
                  <a:txBody>
                    <a:bodyPr/>
                    <a:lstStyle/>
                    <a:p>
                      <a:r>
                        <a:rPr lang="et-EE">
                          <a:solidFill>
                            <a:schemeClr val="accent2"/>
                          </a:solidFill>
                        </a:rPr>
                        <a:t>Eakate toetus</a:t>
                      </a:r>
                    </a:p>
                  </a:txBody>
                  <a:tcPr/>
                </a:tc>
                <a:tc>
                  <a:txBody>
                    <a:bodyPr/>
                    <a:lstStyle/>
                    <a:p>
                      <a:r>
                        <a:rPr lang="et-EE">
                          <a:solidFill>
                            <a:schemeClr val="accent2"/>
                          </a:solidFill>
                        </a:rPr>
                        <a:t>0</a:t>
                      </a:r>
                    </a:p>
                  </a:txBody>
                  <a:tcPr/>
                </a:tc>
                <a:tc>
                  <a:txBody>
                    <a:bodyPr/>
                    <a:lstStyle/>
                    <a:p>
                      <a:r>
                        <a:rPr lang="et-EE">
                          <a:solidFill>
                            <a:schemeClr val="accent2"/>
                          </a:solidFill>
                        </a:rPr>
                        <a:t>5650</a:t>
                      </a:r>
                    </a:p>
                  </a:txBody>
                  <a:tcPr/>
                </a:tc>
                <a:extLst>
                  <a:ext uri="{0D108BD9-81ED-4DB2-BD59-A6C34878D82A}">
                    <a16:rowId xmlns:a16="http://schemas.microsoft.com/office/drawing/2014/main" val="1817477874"/>
                  </a:ext>
                </a:extLst>
              </a:tr>
              <a:tr h="455008">
                <a:tc>
                  <a:txBody>
                    <a:bodyPr/>
                    <a:lstStyle/>
                    <a:p>
                      <a:r>
                        <a:rPr lang="et-EE">
                          <a:solidFill>
                            <a:schemeClr val="accent2"/>
                          </a:solidFill>
                        </a:rPr>
                        <a:t>Kokku</a:t>
                      </a:r>
                    </a:p>
                  </a:txBody>
                  <a:tcPr/>
                </a:tc>
                <a:tc>
                  <a:txBody>
                    <a:bodyPr/>
                    <a:lstStyle/>
                    <a:p>
                      <a:r>
                        <a:rPr lang="et-EE">
                          <a:solidFill>
                            <a:schemeClr val="accent2"/>
                          </a:solidFill>
                        </a:rPr>
                        <a:t>1 574 400</a:t>
                      </a:r>
                    </a:p>
                  </a:txBody>
                  <a:tcPr/>
                </a:tc>
                <a:tc>
                  <a:txBody>
                    <a:bodyPr/>
                    <a:lstStyle/>
                    <a:p>
                      <a:r>
                        <a:rPr lang="et-EE">
                          <a:solidFill>
                            <a:schemeClr val="accent2"/>
                          </a:solidFill>
                        </a:rPr>
                        <a:t>1 683 730</a:t>
                      </a:r>
                    </a:p>
                  </a:txBody>
                  <a:tcPr/>
                </a:tc>
                <a:extLst>
                  <a:ext uri="{0D108BD9-81ED-4DB2-BD59-A6C34878D82A}">
                    <a16:rowId xmlns:a16="http://schemas.microsoft.com/office/drawing/2014/main" val="1666618620"/>
                  </a:ext>
                </a:extLst>
              </a:tr>
            </a:tbl>
          </a:graphicData>
        </a:graphic>
      </p:graphicFrame>
    </p:spTree>
    <p:extLst>
      <p:ext uri="{BB962C8B-B14F-4D97-AF65-F5344CB8AC3E}">
        <p14:creationId xmlns:p14="http://schemas.microsoft.com/office/powerpoint/2010/main" val="2867238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7FAC2C9-B605-C72C-1D73-DB06AAB106CC}"/>
              </a:ext>
            </a:extLst>
          </p:cNvPr>
          <p:cNvSpPr>
            <a:spLocks noGrp="1"/>
          </p:cNvSpPr>
          <p:nvPr>
            <p:ph type="title"/>
          </p:nvPr>
        </p:nvSpPr>
        <p:spPr>
          <a:xfrm>
            <a:off x="289559" y="225426"/>
            <a:ext cx="7879926" cy="2077199"/>
          </a:xfrm>
        </p:spPr>
        <p:txBody>
          <a:bodyPr/>
          <a:lstStyle/>
          <a:p>
            <a:r>
              <a:rPr lang="et-EE">
                <a:latin typeface="Tartu Kodanik"/>
              </a:rPr>
              <a:t>Huvihariduse arengu- ja investeeringutoetus</a:t>
            </a:r>
            <a:endParaRPr lang="et-EE"/>
          </a:p>
        </p:txBody>
      </p:sp>
      <p:sp>
        <p:nvSpPr>
          <p:cNvPr id="3" name="Slaidinumbri kohatäide 2">
            <a:extLst>
              <a:ext uri="{FF2B5EF4-FFF2-40B4-BE49-F238E27FC236}">
                <a16:creationId xmlns:a16="http://schemas.microsoft.com/office/drawing/2014/main" id="{314FDD0E-AECA-4A68-BBA9-BF022FF501BD}"/>
              </a:ext>
            </a:extLst>
          </p:cNvPr>
          <p:cNvSpPr>
            <a:spLocks noGrp="1"/>
          </p:cNvSpPr>
          <p:nvPr>
            <p:ph type="sldNum" sz="quarter" idx="4"/>
          </p:nvPr>
        </p:nvSpPr>
        <p:spPr/>
        <p:txBody>
          <a:bodyPr/>
          <a:lstStyle/>
          <a:p>
            <a:fld id="{C290531D-293B-5D42-8EA8-E3B77753EB99}" type="slidenum">
              <a:rPr lang="en-EE"/>
              <a:pPr/>
              <a:t>12</a:t>
            </a:fld>
            <a:endParaRPr lang="en-EE"/>
          </a:p>
        </p:txBody>
      </p:sp>
      <p:sp>
        <p:nvSpPr>
          <p:cNvPr id="4" name="Teksti kohatäide 3">
            <a:extLst>
              <a:ext uri="{FF2B5EF4-FFF2-40B4-BE49-F238E27FC236}">
                <a16:creationId xmlns:a16="http://schemas.microsoft.com/office/drawing/2014/main" id="{17284706-8CCA-FE5C-99A9-DB2CC3F316F0}"/>
              </a:ext>
            </a:extLst>
          </p:cNvPr>
          <p:cNvSpPr>
            <a:spLocks noGrp="1"/>
          </p:cNvSpPr>
          <p:nvPr>
            <p:ph type="body" sz="quarter" idx="10"/>
          </p:nvPr>
        </p:nvSpPr>
        <p:spPr>
          <a:xfrm>
            <a:off x="286134" y="1782420"/>
            <a:ext cx="9470219" cy="3740150"/>
          </a:xfrm>
        </p:spPr>
        <p:txBody>
          <a:bodyPr vert="horz" lIns="91440" tIns="0" rIns="91440" bIns="0" numCol="1" rtlCol="0" anchor="t">
            <a:noAutofit/>
          </a:bodyPr>
          <a:lstStyle/>
          <a:p>
            <a:pPr marL="285750" indent="-285750">
              <a:buChar char="•"/>
            </a:pPr>
            <a:r>
              <a:rPr lang="et-EE"/>
              <a:t>Eesmärk on </a:t>
            </a:r>
            <a:r>
              <a:rPr lang="et-EE" err="1"/>
              <a:t>võimestada</a:t>
            </a:r>
            <a:r>
              <a:rPr lang="et-EE"/>
              <a:t> huvihariduse ja huvitegevuse koostööpartnereid ning nende tegevusi</a:t>
            </a:r>
          </a:p>
          <a:p>
            <a:pPr marL="285750" indent="-285750">
              <a:buChar char="•"/>
            </a:pPr>
            <a:r>
              <a:rPr lang="et-EE"/>
              <a:t>Meede on avatud nii spordi kui ka muu huvihariduse ühingutele, statistilised andmed alljärgnevalt spordi valdkonna kohta</a:t>
            </a:r>
          </a:p>
          <a:p>
            <a:endParaRPr lang="et-EE"/>
          </a:p>
        </p:txBody>
      </p:sp>
      <p:graphicFrame>
        <p:nvGraphicFramePr>
          <p:cNvPr id="8" name="Tabel 8">
            <a:extLst>
              <a:ext uri="{FF2B5EF4-FFF2-40B4-BE49-F238E27FC236}">
                <a16:creationId xmlns:a16="http://schemas.microsoft.com/office/drawing/2014/main" id="{EE88E5DC-1166-DDF9-903E-10B618AA7F90}"/>
              </a:ext>
            </a:extLst>
          </p:cNvPr>
          <p:cNvGraphicFramePr>
            <a:graphicFrameLocks noGrp="1"/>
          </p:cNvGraphicFramePr>
          <p:nvPr>
            <p:extLst>
              <p:ext uri="{D42A27DB-BD31-4B8C-83A1-F6EECF244321}">
                <p14:modId xmlns:p14="http://schemas.microsoft.com/office/powerpoint/2010/main" val="2143529869"/>
              </p:ext>
            </p:extLst>
          </p:nvPr>
        </p:nvGraphicFramePr>
        <p:xfrm>
          <a:off x="438369" y="3172418"/>
          <a:ext cx="9681228" cy="2894817"/>
        </p:xfrm>
        <a:graphic>
          <a:graphicData uri="http://schemas.openxmlformats.org/drawingml/2006/table">
            <a:tbl>
              <a:tblPr firstRow="1" bandRow="1">
                <a:tableStyleId>{616DA210-FB5B-4158-B5E0-FEB733F419BA}</a:tableStyleId>
              </a:tblPr>
              <a:tblGrid>
                <a:gridCol w="2484437">
                  <a:extLst>
                    <a:ext uri="{9D8B030D-6E8A-4147-A177-3AD203B41FA5}">
                      <a16:colId xmlns:a16="http://schemas.microsoft.com/office/drawing/2014/main" val="1539640863"/>
                    </a:ext>
                  </a:extLst>
                </a:gridCol>
                <a:gridCol w="1490043">
                  <a:extLst>
                    <a:ext uri="{9D8B030D-6E8A-4147-A177-3AD203B41FA5}">
                      <a16:colId xmlns:a16="http://schemas.microsoft.com/office/drawing/2014/main" val="3436876899"/>
                    </a:ext>
                  </a:extLst>
                </a:gridCol>
                <a:gridCol w="1842574">
                  <a:extLst>
                    <a:ext uri="{9D8B030D-6E8A-4147-A177-3AD203B41FA5}">
                      <a16:colId xmlns:a16="http://schemas.microsoft.com/office/drawing/2014/main" val="3682983341"/>
                    </a:ext>
                  </a:extLst>
                </a:gridCol>
                <a:gridCol w="2110617">
                  <a:extLst>
                    <a:ext uri="{9D8B030D-6E8A-4147-A177-3AD203B41FA5}">
                      <a16:colId xmlns:a16="http://schemas.microsoft.com/office/drawing/2014/main" val="1600841509"/>
                    </a:ext>
                  </a:extLst>
                </a:gridCol>
                <a:gridCol w="1753557">
                  <a:extLst>
                    <a:ext uri="{9D8B030D-6E8A-4147-A177-3AD203B41FA5}">
                      <a16:colId xmlns:a16="http://schemas.microsoft.com/office/drawing/2014/main" val="917958746"/>
                    </a:ext>
                  </a:extLst>
                </a:gridCol>
              </a:tblGrid>
              <a:tr h="429596">
                <a:tc>
                  <a:txBody>
                    <a:bodyPr/>
                    <a:lstStyle/>
                    <a:p>
                      <a:endParaRPr lang="et-EE">
                        <a:solidFill>
                          <a:schemeClr val="accent2"/>
                        </a:solidFill>
                      </a:endParaRPr>
                    </a:p>
                  </a:txBody>
                  <a:tcPr/>
                </a:tc>
                <a:tc gridSpan="2">
                  <a:txBody>
                    <a:bodyPr/>
                    <a:lstStyle/>
                    <a:p>
                      <a:pPr algn="ctr"/>
                      <a:r>
                        <a:rPr lang="et-EE">
                          <a:solidFill>
                            <a:schemeClr val="accent2"/>
                          </a:solidFill>
                        </a:rPr>
                        <a:t>2022</a:t>
                      </a:r>
                    </a:p>
                  </a:txBody>
                  <a:tcPr/>
                </a:tc>
                <a:tc hMerge="1">
                  <a:txBody>
                    <a:bodyPr/>
                    <a:lstStyle/>
                    <a:p>
                      <a:endParaRPr lang="et-EE"/>
                    </a:p>
                  </a:txBody>
                  <a:tcPr/>
                </a:tc>
                <a:tc gridSpan="2">
                  <a:txBody>
                    <a:bodyPr/>
                    <a:lstStyle/>
                    <a:p>
                      <a:pPr algn="ctr"/>
                      <a:r>
                        <a:rPr lang="et-EE">
                          <a:solidFill>
                            <a:schemeClr val="accent2"/>
                          </a:solidFill>
                        </a:rPr>
                        <a:t>2023</a:t>
                      </a:r>
                    </a:p>
                  </a:txBody>
                  <a:tcPr/>
                </a:tc>
                <a:tc hMerge="1">
                  <a:txBody>
                    <a:bodyPr/>
                    <a:lstStyle/>
                    <a:p>
                      <a:endParaRPr lang="et-EE"/>
                    </a:p>
                  </a:txBody>
                  <a:tcPr/>
                </a:tc>
                <a:extLst>
                  <a:ext uri="{0D108BD9-81ED-4DB2-BD59-A6C34878D82A}">
                    <a16:rowId xmlns:a16="http://schemas.microsoft.com/office/drawing/2014/main" val="2765610882"/>
                  </a:ext>
                </a:extLst>
              </a:tr>
              <a:tr h="429596">
                <a:tc>
                  <a:txBody>
                    <a:bodyPr/>
                    <a:lstStyle/>
                    <a:p>
                      <a:endParaRPr lang="et-EE">
                        <a:solidFill>
                          <a:schemeClr val="accent2"/>
                        </a:solidFill>
                      </a:endParaRPr>
                    </a:p>
                  </a:txBody>
                  <a:tcPr/>
                </a:tc>
                <a:tc>
                  <a:txBody>
                    <a:bodyPr/>
                    <a:lstStyle/>
                    <a:p>
                      <a:r>
                        <a:rPr lang="et-EE">
                          <a:solidFill>
                            <a:schemeClr val="accent2"/>
                          </a:solidFill>
                        </a:rPr>
                        <a:t>küsiti</a:t>
                      </a:r>
                    </a:p>
                  </a:txBody>
                  <a:tcPr/>
                </a:tc>
                <a:tc>
                  <a:txBody>
                    <a:bodyPr/>
                    <a:lstStyle/>
                    <a:p>
                      <a:r>
                        <a:rPr lang="et-EE">
                          <a:solidFill>
                            <a:schemeClr val="accent2"/>
                          </a:solidFill>
                        </a:rPr>
                        <a:t>toetati</a:t>
                      </a:r>
                    </a:p>
                  </a:txBody>
                  <a:tcPr/>
                </a:tc>
                <a:tc>
                  <a:txBody>
                    <a:bodyPr/>
                    <a:lstStyle/>
                    <a:p>
                      <a:r>
                        <a:rPr lang="et-EE">
                          <a:solidFill>
                            <a:schemeClr val="accent2"/>
                          </a:solidFill>
                        </a:rPr>
                        <a:t>küsiti</a:t>
                      </a:r>
                    </a:p>
                  </a:txBody>
                  <a:tcPr/>
                </a:tc>
                <a:tc>
                  <a:txBody>
                    <a:bodyPr/>
                    <a:lstStyle/>
                    <a:p>
                      <a:r>
                        <a:rPr lang="et-EE">
                          <a:solidFill>
                            <a:schemeClr val="accent2"/>
                          </a:solidFill>
                        </a:rPr>
                        <a:t>toetati</a:t>
                      </a:r>
                    </a:p>
                  </a:txBody>
                  <a:tcPr/>
                </a:tc>
                <a:extLst>
                  <a:ext uri="{0D108BD9-81ED-4DB2-BD59-A6C34878D82A}">
                    <a16:rowId xmlns:a16="http://schemas.microsoft.com/office/drawing/2014/main" val="1062897705"/>
                  </a:ext>
                </a:extLst>
              </a:tr>
              <a:tr h="429596">
                <a:tc>
                  <a:txBody>
                    <a:bodyPr/>
                    <a:lstStyle/>
                    <a:p>
                      <a:r>
                        <a:rPr lang="et-EE">
                          <a:solidFill>
                            <a:schemeClr val="accent2"/>
                          </a:solidFill>
                          <a:hlinkClick r:id="rId3"/>
                        </a:rPr>
                        <a:t>Investeeringutoetus</a:t>
                      </a:r>
                      <a:endParaRPr lang="et-EE">
                        <a:solidFill>
                          <a:schemeClr val="accent2"/>
                        </a:solidFill>
                      </a:endParaRPr>
                    </a:p>
                  </a:txBody>
                  <a:tcPr/>
                </a:tc>
                <a:tc>
                  <a:txBody>
                    <a:bodyPr/>
                    <a:lstStyle/>
                    <a:p>
                      <a:r>
                        <a:rPr lang="et-EE">
                          <a:solidFill>
                            <a:schemeClr val="accent2"/>
                          </a:solidFill>
                        </a:rPr>
                        <a:t>91 664</a:t>
                      </a:r>
                    </a:p>
                  </a:txBody>
                  <a:tcPr/>
                </a:tc>
                <a:tc>
                  <a:txBody>
                    <a:bodyPr/>
                    <a:lstStyle/>
                    <a:p>
                      <a:r>
                        <a:rPr lang="et-EE">
                          <a:solidFill>
                            <a:schemeClr val="accent2"/>
                          </a:solidFill>
                        </a:rPr>
                        <a:t>20 000</a:t>
                      </a:r>
                    </a:p>
                  </a:txBody>
                  <a:tcPr/>
                </a:tc>
                <a:tc>
                  <a:txBody>
                    <a:bodyPr/>
                    <a:lstStyle/>
                    <a:p>
                      <a:r>
                        <a:rPr lang="et-EE">
                          <a:solidFill>
                            <a:schemeClr val="accent2"/>
                          </a:solidFill>
                        </a:rPr>
                        <a:t>x</a:t>
                      </a:r>
                    </a:p>
                  </a:txBody>
                  <a:tcPr/>
                </a:tc>
                <a:tc>
                  <a:txBody>
                    <a:bodyPr/>
                    <a:lstStyle/>
                    <a:p>
                      <a:r>
                        <a:rPr lang="et-EE">
                          <a:solidFill>
                            <a:schemeClr val="accent2"/>
                          </a:solidFill>
                        </a:rPr>
                        <a:t>x</a:t>
                      </a:r>
                    </a:p>
                  </a:txBody>
                  <a:tcPr/>
                </a:tc>
                <a:extLst>
                  <a:ext uri="{0D108BD9-81ED-4DB2-BD59-A6C34878D82A}">
                    <a16:rowId xmlns:a16="http://schemas.microsoft.com/office/drawing/2014/main" val="3578522847"/>
                  </a:ext>
                </a:extLst>
              </a:tr>
              <a:tr h="429596">
                <a:tc>
                  <a:txBody>
                    <a:bodyPr/>
                    <a:lstStyle/>
                    <a:p>
                      <a:r>
                        <a:rPr lang="et-EE">
                          <a:solidFill>
                            <a:schemeClr val="accent2"/>
                          </a:solidFill>
                          <a:hlinkClick r:id="rId4"/>
                        </a:rPr>
                        <a:t>Arengutoetus</a:t>
                      </a:r>
                      <a:endParaRPr lang="et-EE">
                        <a:solidFill>
                          <a:schemeClr val="accent2"/>
                        </a:solidFill>
                      </a:endParaRPr>
                    </a:p>
                  </a:txBody>
                  <a:tcPr/>
                </a:tc>
                <a:tc>
                  <a:txBody>
                    <a:bodyPr/>
                    <a:lstStyle/>
                    <a:p>
                      <a:r>
                        <a:rPr lang="et-EE">
                          <a:solidFill>
                            <a:schemeClr val="accent2"/>
                          </a:solidFill>
                        </a:rPr>
                        <a:t>56 624</a:t>
                      </a:r>
                    </a:p>
                  </a:txBody>
                  <a:tcPr/>
                </a:tc>
                <a:tc>
                  <a:txBody>
                    <a:bodyPr/>
                    <a:lstStyle/>
                    <a:p>
                      <a:r>
                        <a:rPr lang="et-EE">
                          <a:solidFill>
                            <a:schemeClr val="accent2"/>
                          </a:solidFill>
                        </a:rPr>
                        <a:t>29 000</a:t>
                      </a:r>
                    </a:p>
                  </a:txBody>
                  <a:tcPr/>
                </a:tc>
                <a:tc>
                  <a:txBody>
                    <a:bodyPr/>
                    <a:lstStyle/>
                    <a:p>
                      <a:r>
                        <a:rPr lang="et-EE">
                          <a:solidFill>
                            <a:schemeClr val="accent2"/>
                          </a:solidFill>
                        </a:rPr>
                        <a:t>x</a:t>
                      </a:r>
                    </a:p>
                  </a:txBody>
                  <a:tcPr/>
                </a:tc>
                <a:tc>
                  <a:txBody>
                    <a:bodyPr/>
                    <a:lstStyle/>
                    <a:p>
                      <a:r>
                        <a:rPr lang="et-EE">
                          <a:solidFill>
                            <a:schemeClr val="accent2"/>
                          </a:solidFill>
                        </a:rPr>
                        <a:t>x</a:t>
                      </a:r>
                    </a:p>
                  </a:txBody>
                  <a:tcPr/>
                </a:tc>
                <a:extLst>
                  <a:ext uri="{0D108BD9-81ED-4DB2-BD59-A6C34878D82A}">
                    <a16:rowId xmlns:a16="http://schemas.microsoft.com/office/drawing/2014/main" val="2289322027"/>
                  </a:ext>
                </a:extLst>
              </a:tr>
              <a:tr h="746837">
                <a:tc>
                  <a:txBody>
                    <a:bodyPr/>
                    <a:lstStyle/>
                    <a:p>
                      <a:r>
                        <a:rPr lang="et-EE">
                          <a:solidFill>
                            <a:schemeClr val="accent2"/>
                          </a:solidFill>
                          <a:hlinkClick r:id="rId5"/>
                        </a:rPr>
                        <a:t>Arengu- ja investeeringutoetus</a:t>
                      </a:r>
                      <a:endParaRPr lang="et-EE">
                        <a:solidFill>
                          <a:schemeClr val="accent2"/>
                        </a:solidFill>
                      </a:endParaRPr>
                    </a:p>
                  </a:txBody>
                  <a:tcPr/>
                </a:tc>
                <a:tc>
                  <a:txBody>
                    <a:bodyPr/>
                    <a:lstStyle/>
                    <a:p>
                      <a:r>
                        <a:rPr lang="et-EE">
                          <a:solidFill>
                            <a:schemeClr val="accent2"/>
                          </a:solidFill>
                        </a:rPr>
                        <a:t>x</a:t>
                      </a:r>
                    </a:p>
                  </a:txBody>
                  <a:tcPr/>
                </a:tc>
                <a:tc>
                  <a:txBody>
                    <a:bodyPr/>
                    <a:lstStyle/>
                    <a:p>
                      <a:r>
                        <a:rPr lang="et-EE">
                          <a:solidFill>
                            <a:schemeClr val="accent2"/>
                          </a:solidFill>
                        </a:rPr>
                        <a:t>x</a:t>
                      </a:r>
                    </a:p>
                  </a:txBody>
                  <a:tcPr/>
                </a:tc>
                <a:tc>
                  <a:txBody>
                    <a:bodyPr/>
                    <a:lstStyle/>
                    <a:p>
                      <a:r>
                        <a:rPr lang="et-EE">
                          <a:solidFill>
                            <a:schemeClr val="accent2"/>
                          </a:solidFill>
                        </a:rPr>
                        <a:t>137 332</a:t>
                      </a:r>
                    </a:p>
                  </a:txBody>
                  <a:tcPr/>
                </a:tc>
                <a:tc>
                  <a:txBody>
                    <a:bodyPr/>
                    <a:lstStyle/>
                    <a:p>
                      <a:r>
                        <a:rPr lang="et-EE">
                          <a:solidFill>
                            <a:schemeClr val="accent2"/>
                          </a:solidFill>
                        </a:rPr>
                        <a:t>45 900</a:t>
                      </a:r>
                    </a:p>
                  </a:txBody>
                  <a:tcPr/>
                </a:tc>
                <a:extLst>
                  <a:ext uri="{0D108BD9-81ED-4DB2-BD59-A6C34878D82A}">
                    <a16:rowId xmlns:a16="http://schemas.microsoft.com/office/drawing/2014/main" val="1638076387"/>
                  </a:ext>
                </a:extLst>
              </a:tr>
              <a:tr h="429596">
                <a:tc>
                  <a:txBody>
                    <a:bodyPr/>
                    <a:lstStyle/>
                    <a:p>
                      <a:r>
                        <a:rPr lang="et-EE">
                          <a:solidFill>
                            <a:schemeClr val="accent2"/>
                          </a:solidFill>
                        </a:rPr>
                        <a:t>Taotluste arv</a:t>
                      </a:r>
                    </a:p>
                  </a:txBody>
                  <a:tcPr/>
                </a:tc>
                <a:tc>
                  <a:txBody>
                    <a:bodyPr/>
                    <a:lstStyle/>
                    <a:p>
                      <a:r>
                        <a:rPr lang="et-EE">
                          <a:solidFill>
                            <a:schemeClr val="accent2"/>
                          </a:solidFill>
                        </a:rPr>
                        <a:t>18+11=29</a:t>
                      </a:r>
                    </a:p>
                  </a:txBody>
                  <a:tcPr/>
                </a:tc>
                <a:tc>
                  <a:txBody>
                    <a:bodyPr/>
                    <a:lstStyle/>
                    <a:p>
                      <a:r>
                        <a:rPr lang="et-EE">
                          <a:solidFill>
                            <a:schemeClr val="accent2"/>
                          </a:solidFill>
                        </a:rPr>
                        <a:t>6+8=14</a:t>
                      </a:r>
                    </a:p>
                  </a:txBody>
                  <a:tcPr/>
                </a:tc>
                <a:tc>
                  <a:txBody>
                    <a:bodyPr/>
                    <a:lstStyle/>
                    <a:p>
                      <a:r>
                        <a:rPr lang="et-EE">
                          <a:solidFill>
                            <a:schemeClr val="accent2"/>
                          </a:solidFill>
                        </a:rPr>
                        <a:t>31</a:t>
                      </a:r>
                    </a:p>
                  </a:txBody>
                  <a:tcPr/>
                </a:tc>
                <a:tc>
                  <a:txBody>
                    <a:bodyPr/>
                    <a:lstStyle/>
                    <a:p>
                      <a:r>
                        <a:rPr lang="et-EE">
                          <a:solidFill>
                            <a:schemeClr val="accent2"/>
                          </a:solidFill>
                        </a:rPr>
                        <a:t>12</a:t>
                      </a:r>
                    </a:p>
                  </a:txBody>
                  <a:tcPr/>
                </a:tc>
                <a:extLst>
                  <a:ext uri="{0D108BD9-81ED-4DB2-BD59-A6C34878D82A}">
                    <a16:rowId xmlns:a16="http://schemas.microsoft.com/office/drawing/2014/main" val="626250477"/>
                  </a:ext>
                </a:extLst>
              </a:tr>
            </a:tbl>
          </a:graphicData>
        </a:graphic>
      </p:graphicFrame>
    </p:spTree>
    <p:extLst>
      <p:ext uri="{BB962C8B-B14F-4D97-AF65-F5344CB8AC3E}">
        <p14:creationId xmlns:p14="http://schemas.microsoft.com/office/powerpoint/2010/main" val="3551792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E3D7-90C5-6DBE-4A92-903B5D034EEF}"/>
              </a:ext>
            </a:extLst>
          </p:cNvPr>
          <p:cNvSpPr>
            <a:spLocks noGrp="1"/>
          </p:cNvSpPr>
          <p:nvPr>
            <p:ph type="title"/>
          </p:nvPr>
        </p:nvSpPr>
        <p:spPr/>
        <p:txBody>
          <a:bodyPr/>
          <a:lstStyle/>
          <a:p>
            <a:r>
              <a:rPr lang="et-EE">
                <a:solidFill>
                  <a:srgbClr val="FFC000"/>
                </a:solidFill>
                <a:latin typeface="Tartu Kodanik"/>
              </a:rPr>
              <a:t>Spordirajatiste toetus</a:t>
            </a:r>
          </a:p>
        </p:txBody>
      </p:sp>
      <p:sp>
        <p:nvSpPr>
          <p:cNvPr id="3" name="Slide Number Placeholder 2">
            <a:extLst>
              <a:ext uri="{FF2B5EF4-FFF2-40B4-BE49-F238E27FC236}">
                <a16:creationId xmlns:a16="http://schemas.microsoft.com/office/drawing/2014/main" id="{2F425880-17FC-FF91-A6D2-AAD99224A43E}"/>
              </a:ext>
            </a:extLst>
          </p:cNvPr>
          <p:cNvSpPr>
            <a:spLocks noGrp="1"/>
          </p:cNvSpPr>
          <p:nvPr>
            <p:ph type="sldNum" sz="quarter" idx="4"/>
          </p:nvPr>
        </p:nvSpPr>
        <p:spPr/>
        <p:txBody>
          <a:bodyPr/>
          <a:lstStyle/>
          <a:p>
            <a:fld id="{C290531D-293B-5D42-8EA8-E3B77753EB99}" type="slidenum">
              <a:rPr lang="en-EE" smtClean="0"/>
              <a:pPr/>
              <a:t>13</a:t>
            </a:fld>
            <a:endParaRPr lang="en-EE"/>
          </a:p>
        </p:txBody>
      </p:sp>
    </p:spTree>
    <p:extLst>
      <p:ext uri="{BB962C8B-B14F-4D97-AF65-F5344CB8AC3E}">
        <p14:creationId xmlns:p14="http://schemas.microsoft.com/office/powerpoint/2010/main" val="412523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AEF8-B4E4-CBD6-3FBA-94167E62688A}"/>
              </a:ext>
            </a:extLst>
          </p:cNvPr>
          <p:cNvSpPr>
            <a:spLocks noGrp="1"/>
          </p:cNvSpPr>
          <p:nvPr>
            <p:ph type="title"/>
          </p:nvPr>
        </p:nvSpPr>
        <p:spPr/>
        <p:txBody>
          <a:bodyPr/>
          <a:lstStyle/>
          <a:p>
            <a:r>
              <a:rPr lang="et-EE"/>
              <a:t>Spordirajatiste toetus</a:t>
            </a:r>
          </a:p>
        </p:txBody>
      </p:sp>
      <p:sp>
        <p:nvSpPr>
          <p:cNvPr id="3" name="Slide Number Placeholder 2">
            <a:extLst>
              <a:ext uri="{FF2B5EF4-FFF2-40B4-BE49-F238E27FC236}">
                <a16:creationId xmlns:a16="http://schemas.microsoft.com/office/drawing/2014/main" id="{2B66F819-19CB-99A1-19AB-F7F134D44C34}"/>
              </a:ext>
            </a:extLst>
          </p:cNvPr>
          <p:cNvSpPr>
            <a:spLocks noGrp="1"/>
          </p:cNvSpPr>
          <p:nvPr>
            <p:ph type="sldNum" sz="quarter" idx="4"/>
          </p:nvPr>
        </p:nvSpPr>
        <p:spPr/>
        <p:txBody>
          <a:bodyPr/>
          <a:lstStyle/>
          <a:p>
            <a:fld id="{C290531D-293B-5D42-8EA8-E3B77753EB99}" type="slidenum">
              <a:rPr lang="en-EE" smtClean="0"/>
              <a:pPr/>
              <a:t>14</a:t>
            </a:fld>
            <a:endParaRPr lang="en-EE"/>
          </a:p>
        </p:txBody>
      </p:sp>
      <p:sp>
        <p:nvSpPr>
          <p:cNvPr id="4" name="Text Placeholder 3">
            <a:extLst>
              <a:ext uri="{FF2B5EF4-FFF2-40B4-BE49-F238E27FC236}">
                <a16:creationId xmlns:a16="http://schemas.microsoft.com/office/drawing/2014/main" id="{CB6DF39C-767E-5412-7227-A26EF3EEACE5}"/>
              </a:ext>
            </a:extLst>
          </p:cNvPr>
          <p:cNvSpPr>
            <a:spLocks noGrp="1"/>
          </p:cNvSpPr>
          <p:nvPr>
            <p:ph type="body" sz="quarter" idx="10"/>
          </p:nvPr>
        </p:nvSpPr>
        <p:spPr/>
        <p:txBody>
          <a:bodyPr vert="horz" lIns="91440" tIns="0" rIns="91440" bIns="0" numCol="1" rtlCol="0" anchor="t">
            <a:noAutofit/>
          </a:bodyPr>
          <a:lstStyle/>
          <a:p>
            <a:r>
              <a:rPr lang="et-EE"/>
              <a:t>Linnaasutus Tartu Sport</a:t>
            </a:r>
          </a:p>
          <a:p>
            <a:pPr marL="285750" indent="-285750">
              <a:buChar char="•"/>
            </a:pPr>
            <a:r>
              <a:rPr lang="et-EE"/>
              <a:t>Toetada linna spordirajatiste majandamist, luues soodsamad ja paremad võimalused huvihariduse ja spordialase tegevuse läbiviimiseks Tartu linna spordirajatistes.</a:t>
            </a:r>
          </a:p>
          <a:p>
            <a:pPr marL="285750" indent="-285750">
              <a:buChar char="•"/>
            </a:pPr>
            <a:r>
              <a:rPr lang="et-EE"/>
              <a:t>Tartu Sport on linnavarade osakonna allasutus ja toetus eraldatakse läbi linnavarade osakonna.</a:t>
            </a:r>
          </a:p>
          <a:p>
            <a:pPr marL="285750" indent="-285750">
              <a:buChar char="•"/>
            </a:pPr>
            <a:r>
              <a:rPr lang="et-EE"/>
              <a:t>Tartu Sport halduses on 12 spordihoonet ja -rajatist: </a:t>
            </a:r>
          </a:p>
          <a:p>
            <a:pPr marL="285750" indent="-285750">
              <a:buChar char="•"/>
            </a:pPr>
            <a:r>
              <a:rPr lang="et-EE"/>
              <a:t>Linna toetus 2023.a. 1 371 505 eurot, kogu planeeritud aastane eelarve 2 681 660 eurot</a:t>
            </a:r>
          </a:p>
          <a:p>
            <a:pPr marL="285750" indent="-285750">
              <a:buChar char="•"/>
            </a:pPr>
            <a:r>
              <a:rPr lang="et-EE"/>
              <a:t>Linna toetus võimaldab pakkuda noorte huvitegevusega tegelejatele keskmiselt 40 % soodsamat teenust. Teenuse saajaid 39 huvihariduse ühingut ja üldhariduskooli</a:t>
            </a:r>
          </a:p>
          <a:p>
            <a:endParaRPr lang="et-EE"/>
          </a:p>
        </p:txBody>
      </p:sp>
    </p:spTree>
    <p:extLst>
      <p:ext uri="{BB962C8B-B14F-4D97-AF65-F5344CB8AC3E}">
        <p14:creationId xmlns:p14="http://schemas.microsoft.com/office/powerpoint/2010/main" val="219382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3807-B549-EA57-81B0-99483CC28C88}"/>
              </a:ext>
            </a:extLst>
          </p:cNvPr>
          <p:cNvSpPr>
            <a:spLocks noGrp="1"/>
          </p:cNvSpPr>
          <p:nvPr>
            <p:ph type="title"/>
          </p:nvPr>
        </p:nvSpPr>
        <p:spPr/>
        <p:txBody>
          <a:bodyPr/>
          <a:lstStyle/>
          <a:p>
            <a:r>
              <a:rPr lang="et-EE">
                <a:latin typeface="Tartu Kodanik"/>
              </a:rPr>
              <a:t>Spordirajatiste 3. sektori toetus</a:t>
            </a:r>
          </a:p>
        </p:txBody>
      </p:sp>
      <p:sp>
        <p:nvSpPr>
          <p:cNvPr id="3" name="Slide Number Placeholder 2">
            <a:extLst>
              <a:ext uri="{FF2B5EF4-FFF2-40B4-BE49-F238E27FC236}">
                <a16:creationId xmlns:a16="http://schemas.microsoft.com/office/drawing/2014/main" id="{C5E0744C-34E1-3A58-C05B-581960B113E4}"/>
              </a:ext>
            </a:extLst>
          </p:cNvPr>
          <p:cNvSpPr>
            <a:spLocks noGrp="1"/>
          </p:cNvSpPr>
          <p:nvPr>
            <p:ph type="sldNum" sz="quarter" idx="4"/>
          </p:nvPr>
        </p:nvSpPr>
        <p:spPr/>
        <p:txBody>
          <a:bodyPr/>
          <a:lstStyle/>
          <a:p>
            <a:fld id="{C290531D-293B-5D42-8EA8-E3B77753EB99}" type="slidenum">
              <a:rPr lang="en-EE" smtClean="0"/>
              <a:pPr/>
              <a:t>15</a:t>
            </a:fld>
            <a:endParaRPr lang="en-EE"/>
          </a:p>
        </p:txBody>
      </p:sp>
      <p:sp>
        <p:nvSpPr>
          <p:cNvPr id="4" name="Text Placeholder 3">
            <a:extLst>
              <a:ext uri="{FF2B5EF4-FFF2-40B4-BE49-F238E27FC236}">
                <a16:creationId xmlns:a16="http://schemas.microsoft.com/office/drawing/2014/main" id="{4F0FEFE7-94EB-917C-D624-367A1F73D87B}"/>
              </a:ext>
            </a:extLst>
          </p:cNvPr>
          <p:cNvSpPr>
            <a:spLocks noGrp="1"/>
          </p:cNvSpPr>
          <p:nvPr>
            <p:ph type="body" sz="quarter" idx="10"/>
          </p:nvPr>
        </p:nvSpPr>
        <p:spPr>
          <a:xfrm>
            <a:off x="288925" y="2670175"/>
            <a:ext cx="9470219" cy="3962400"/>
          </a:xfrm>
        </p:spPr>
        <p:txBody>
          <a:bodyPr vert="horz" lIns="91440" tIns="0" rIns="91440" bIns="0" numCol="1" rtlCol="0" anchor="t">
            <a:noAutofit/>
          </a:bodyPr>
          <a:lstStyle/>
          <a:p>
            <a:pPr marL="285750" indent="-285750">
              <a:buChar char="•"/>
            </a:pPr>
            <a:r>
              <a:rPr lang="et-EE"/>
              <a:t>Toetada linnale kuuluvaid spordirajatisi mis on spetsiifilise suunitlusega ja millest saab kasu vaid antud spordiala ning on seeläbi antud kasutusrendile konkreetse spordialaga seotud huvirühmale.</a:t>
            </a:r>
            <a:endParaRPr lang="et-EE" u="sng"/>
          </a:p>
          <a:p>
            <a:pPr marL="285750" indent="-285750">
              <a:buChar char="•"/>
            </a:pPr>
            <a:r>
              <a:rPr lang="et-EE">
                <a:latin typeface="Inter"/>
                <a:cs typeface="Calibri"/>
              </a:rPr>
              <a:t>Linnaasutus Tartu Sport koos linna spordivaldkonnaga on analüüsinud ja kalkuleerinud linna poolset haldusvajadust ja hinnanud rajatise kasutusrendile andmise vastavale huvirühmale mõttekamaks ning linna eelarve mõistes kasumlikumaks</a:t>
            </a:r>
          </a:p>
          <a:p>
            <a:pPr marL="285750" indent="-285750">
              <a:buChar char="•"/>
            </a:pPr>
            <a:r>
              <a:rPr lang="et-EE">
                <a:latin typeface="Inter"/>
                <a:cs typeface="Calibri"/>
              </a:rPr>
              <a:t>Linna haldustoetus on maksimaalselt 50% rajatise halduskuludest </a:t>
            </a:r>
          </a:p>
          <a:p>
            <a:pPr marL="285750" indent="-285750">
              <a:buFont typeface="Arial,Sans-Serif" panose="020B0604020202020204" pitchFamily="34" charset="0"/>
              <a:buChar char="•"/>
            </a:pPr>
            <a:r>
              <a:rPr lang="et-EE">
                <a:latin typeface="Inter"/>
                <a:cs typeface="Arial"/>
              </a:rPr>
              <a:t>Toetuse saajad 2023.a</a:t>
            </a:r>
            <a:endParaRPr lang="en-US">
              <a:latin typeface="Inter"/>
              <a:cs typeface="Arial"/>
            </a:endParaRPr>
          </a:p>
          <a:p>
            <a:pPr marL="285750" indent="-285750">
              <a:buFont typeface="Calibri,Sans-Serif" panose="020B0604020202020204" pitchFamily="34" charset="0"/>
              <a:buChar char="-"/>
            </a:pPr>
            <a:r>
              <a:rPr lang="et-EE">
                <a:latin typeface="Inter"/>
                <a:cs typeface="Arial"/>
              </a:rPr>
              <a:t>BMX Keskus (Ravila 80), Spordiklubi </a:t>
            </a:r>
            <a:r>
              <a:rPr lang="et-EE" err="1">
                <a:latin typeface="Inter"/>
                <a:cs typeface="Arial"/>
              </a:rPr>
              <a:t>Velo</a:t>
            </a:r>
            <a:r>
              <a:rPr lang="et-EE">
                <a:latin typeface="Inter"/>
                <a:cs typeface="Arial"/>
              </a:rPr>
              <a:t> – 12 000 eurot</a:t>
            </a:r>
            <a:endParaRPr lang="en-US">
              <a:latin typeface="Inter"/>
              <a:cs typeface="Arial"/>
            </a:endParaRPr>
          </a:p>
          <a:p>
            <a:pPr marL="285750" indent="-285750">
              <a:buFont typeface="Calibri,Sans-Serif" panose="020B0604020202020204" pitchFamily="34" charset="0"/>
              <a:buChar char="-"/>
            </a:pPr>
            <a:r>
              <a:rPr lang="et-EE">
                <a:latin typeface="Inter"/>
                <a:cs typeface="Arial"/>
              </a:rPr>
              <a:t>Sepa Jalgpallikeskus (Sepa 15A), OÜ Sepa Jalgpallikeskus (JK </a:t>
            </a:r>
            <a:r>
              <a:rPr lang="et-EE" err="1">
                <a:latin typeface="Inter"/>
                <a:cs typeface="Arial"/>
              </a:rPr>
              <a:t>Tammeka</a:t>
            </a:r>
            <a:r>
              <a:rPr lang="et-EE">
                <a:latin typeface="Inter"/>
                <a:cs typeface="Arial"/>
              </a:rPr>
              <a:t>) - 12 000 eurot</a:t>
            </a:r>
            <a:endParaRPr lang="en-US">
              <a:latin typeface="Inter"/>
              <a:cs typeface="Arial"/>
            </a:endParaRPr>
          </a:p>
          <a:p>
            <a:pPr marL="285750" indent="-285750">
              <a:buFont typeface="Calibri,Sans-Serif" panose="020B0604020202020204" pitchFamily="34" charset="0"/>
              <a:buChar char="-"/>
            </a:pPr>
            <a:r>
              <a:rPr lang="et-EE">
                <a:latin typeface="Inter"/>
                <a:cs typeface="Arial"/>
              </a:rPr>
              <a:t>Tartu veemotokeskus (Madruse 14), Tartu Kalevi vee-</a:t>
            </a:r>
            <a:r>
              <a:rPr lang="et-EE" err="1">
                <a:latin typeface="Inter"/>
                <a:cs typeface="Arial"/>
              </a:rPr>
              <a:t>motoklubi</a:t>
            </a:r>
            <a:r>
              <a:rPr lang="et-EE">
                <a:latin typeface="Inter"/>
                <a:cs typeface="Arial"/>
              </a:rPr>
              <a:t> – 12 000 eurot</a:t>
            </a:r>
            <a:endParaRPr lang="en-US">
              <a:latin typeface="Inter"/>
              <a:cs typeface="Arial"/>
            </a:endParaRPr>
          </a:p>
          <a:p>
            <a:pPr marL="285750" indent="-285750">
              <a:buFont typeface="Calibri,Sans-Serif" panose="020B0604020202020204" pitchFamily="34" charset="0"/>
              <a:buChar char="-"/>
            </a:pPr>
            <a:r>
              <a:rPr lang="et-EE">
                <a:latin typeface="Inter"/>
                <a:cs typeface="Arial"/>
              </a:rPr>
              <a:t>Raadi roheline jalgpallipark (Muuseumi tee3), Jalgpalliklubi </a:t>
            </a:r>
            <a:r>
              <a:rPr lang="et-EE" err="1">
                <a:latin typeface="Inter"/>
                <a:cs typeface="Arial"/>
              </a:rPr>
              <a:t>Welco</a:t>
            </a:r>
            <a:r>
              <a:rPr lang="et-EE">
                <a:latin typeface="Inter"/>
                <a:cs typeface="Arial"/>
              </a:rPr>
              <a:t> – 15 000 eurot</a:t>
            </a:r>
            <a:endParaRPr lang="en-US">
              <a:latin typeface="Inter"/>
              <a:cs typeface="Arial"/>
            </a:endParaRPr>
          </a:p>
          <a:p>
            <a:endParaRPr lang="et-EE">
              <a:latin typeface="Inter" panose="02000503000000020004" pitchFamily="2" charset="0"/>
              <a:cs typeface="Calibri"/>
            </a:endParaRPr>
          </a:p>
        </p:txBody>
      </p:sp>
    </p:spTree>
    <p:extLst>
      <p:ext uri="{BB962C8B-B14F-4D97-AF65-F5344CB8AC3E}">
        <p14:creationId xmlns:p14="http://schemas.microsoft.com/office/powerpoint/2010/main" val="3161191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E7E8C12-A8A0-E926-D5D7-A420ACE67E04}"/>
              </a:ext>
            </a:extLst>
          </p:cNvPr>
          <p:cNvSpPr>
            <a:spLocks noGrp="1"/>
          </p:cNvSpPr>
          <p:nvPr>
            <p:ph type="title"/>
          </p:nvPr>
        </p:nvSpPr>
        <p:spPr/>
        <p:txBody>
          <a:bodyPr/>
          <a:lstStyle/>
          <a:p>
            <a:r>
              <a:rPr lang="et-EE">
                <a:latin typeface="Tartu Kodanik"/>
              </a:rPr>
              <a:t>Spordirajatiste toetus</a:t>
            </a:r>
          </a:p>
        </p:txBody>
      </p:sp>
      <p:sp>
        <p:nvSpPr>
          <p:cNvPr id="3" name="Slaidinumbri kohatäide 2">
            <a:extLst>
              <a:ext uri="{FF2B5EF4-FFF2-40B4-BE49-F238E27FC236}">
                <a16:creationId xmlns:a16="http://schemas.microsoft.com/office/drawing/2014/main" id="{B9B884A6-2D8E-6524-4968-CB54D1F4552C}"/>
              </a:ext>
            </a:extLst>
          </p:cNvPr>
          <p:cNvSpPr>
            <a:spLocks noGrp="1"/>
          </p:cNvSpPr>
          <p:nvPr>
            <p:ph type="sldNum" sz="quarter" idx="4"/>
          </p:nvPr>
        </p:nvSpPr>
        <p:spPr/>
        <p:txBody>
          <a:bodyPr/>
          <a:lstStyle/>
          <a:p>
            <a:fld id="{C290531D-293B-5D42-8EA8-E3B77753EB99}" type="slidenum">
              <a:rPr lang="en-EE"/>
              <a:pPr/>
              <a:t>16</a:t>
            </a:fld>
            <a:endParaRPr lang="en-EE"/>
          </a:p>
        </p:txBody>
      </p:sp>
      <p:sp>
        <p:nvSpPr>
          <p:cNvPr id="4" name="Teksti kohatäide 3">
            <a:extLst>
              <a:ext uri="{FF2B5EF4-FFF2-40B4-BE49-F238E27FC236}">
                <a16:creationId xmlns:a16="http://schemas.microsoft.com/office/drawing/2014/main" id="{0D07454D-8036-DF4A-8452-7992D7004C3A}"/>
              </a:ext>
            </a:extLst>
          </p:cNvPr>
          <p:cNvSpPr>
            <a:spLocks noGrp="1"/>
          </p:cNvSpPr>
          <p:nvPr>
            <p:ph type="body" sz="quarter" idx="10"/>
          </p:nvPr>
        </p:nvSpPr>
        <p:spPr/>
        <p:txBody>
          <a:bodyPr vert="horz" lIns="91440" tIns="0" rIns="91440" bIns="0" numCol="1" rtlCol="0" anchor="t">
            <a:noAutofit/>
          </a:bodyPr>
          <a:lstStyle/>
          <a:p>
            <a:r>
              <a:rPr lang="et-EE"/>
              <a:t>OÜ Lõuna Jää Astri Arena toetus</a:t>
            </a:r>
          </a:p>
          <a:p>
            <a:pPr marL="285750" indent="-285750">
              <a:buChar char="•"/>
            </a:pPr>
            <a:r>
              <a:rPr lang="et-EE"/>
              <a:t>Toetuse andmise leping Tartu linnaga kehtib aastani 2024</a:t>
            </a:r>
          </a:p>
          <a:p>
            <a:pPr marL="285750" indent="-285750">
              <a:buChar char="•"/>
            </a:pPr>
            <a:r>
              <a:rPr lang="et-EE"/>
              <a:t>Aastane toetus 190 000 eurot</a:t>
            </a:r>
          </a:p>
          <a:p>
            <a:pPr marL="285750" indent="-285750">
              <a:buChar char="•"/>
            </a:pPr>
            <a:r>
              <a:rPr lang="et-EE"/>
              <a:t>Toetuse eest saab linn teenust:</a:t>
            </a:r>
          </a:p>
          <a:p>
            <a:pPr marL="285750" indent="-285750">
              <a:buFont typeface="Calibri"/>
              <a:buChar char="-"/>
            </a:pPr>
            <a:r>
              <a:rPr lang="et-EE"/>
              <a:t>450 akadeemilist tundi tasuta aegu linna üldhariduskoolide ja koolieelsete lasteasutuste uisutundide läbiviimiseks</a:t>
            </a:r>
          </a:p>
          <a:p>
            <a:pPr marL="285750" indent="-285750">
              <a:buFont typeface="Calibri"/>
              <a:buChar char="-"/>
            </a:pPr>
            <a:r>
              <a:rPr lang="et-EE"/>
              <a:t>1750 treeningtundi jääspordiklubidele noorte huvihariduse eesmärgil soodushinnaga (49.50 eurot tund)</a:t>
            </a:r>
          </a:p>
          <a:p>
            <a:endParaRPr lang="et-EE"/>
          </a:p>
        </p:txBody>
      </p:sp>
    </p:spTree>
    <p:extLst>
      <p:ext uri="{BB962C8B-B14F-4D97-AF65-F5344CB8AC3E}">
        <p14:creationId xmlns:p14="http://schemas.microsoft.com/office/powerpoint/2010/main" val="1891931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7666-BC9A-B554-9F3C-A4D9F219A0D3}"/>
              </a:ext>
            </a:extLst>
          </p:cNvPr>
          <p:cNvSpPr>
            <a:spLocks noGrp="1"/>
          </p:cNvSpPr>
          <p:nvPr>
            <p:ph type="title"/>
          </p:nvPr>
        </p:nvSpPr>
        <p:spPr/>
        <p:txBody>
          <a:bodyPr/>
          <a:lstStyle/>
          <a:p>
            <a:r>
              <a:rPr lang="et-EE"/>
              <a:t>Tippspordi stipendium</a:t>
            </a:r>
          </a:p>
        </p:txBody>
      </p:sp>
      <p:sp>
        <p:nvSpPr>
          <p:cNvPr id="3" name="Slide Number Placeholder 2">
            <a:extLst>
              <a:ext uri="{FF2B5EF4-FFF2-40B4-BE49-F238E27FC236}">
                <a16:creationId xmlns:a16="http://schemas.microsoft.com/office/drawing/2014/main" id="{C11AF689-579D-B9D7-5D32-6924D4E20D63}"/>
              </a:ext>
            </a:extLst>
          </p:cNvPr>
          <p:cNvSpPr>
            <a:spLocks noGrp="1"/>
          </p:cNvSpPr>
          <p:nvPr>
            <p:ph type="sldNum" sz="quarter" idx="4"/>
          </p:nvPr>
        </p:nvSpPr>
        <p:spPr/>
        <p:txBody>
          <a:bodyPr/>
          <a:lstStyle/>
          <a:p>
            <a:fld id="{C290531D-293B-5D42-8EA8-E3B77753EB99}" type="slidenum">
              <a:rPr lang="en-EE" smtClean="0"/>
              <a:pPr/>
              <a:t>17</a:t>
            </a:fld>
            <a:endParaRPr lang="en-EE"/>
          </a:p>
        </p:txBody>
      </p:sp>
    </p:spTree>
    <p:extLst>
      <p:ext uri="{BB962C8B-B14F-4D97-AF65-F5344CB8AC3E}">
        <p14:creationId xmlns:p14="http://schemas.microsoft.com/office/powerpoint/2010/main" val="401899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EE7-E043-B9DA-C314-D09F2F371709}"/>
              </a:ext>
            </a:extLst>
          </p:cNvPr>
          <p:cNvSpPr>
            <a:spLocks noGrp="1"/>
          </p:cNvSpPr>
          <p:nvPr>
            <p:ph type="title"/>
          </p:nvPr>
        </p:nvSpPr>
        <p:spPr/>
        <p:txBody>
          <a:bodyPr/>
          <a:lstStyle/>
          <a:p>
            <a:r>
              <a:rPr lang="et-EE"/>
              <a:t>Tartu tippspordi stipendium</a:t>
            </a:r>
          </a:p>
        </p:txBody>
      </p:sp>
      <p:sp>
        <p:nvSpPr>
          <p:cNvPr id="3" name="Slide Number Placeholder 2">
            <a:extLst>
              <a:ext uri="{FF2B5EF4-FFF2-40B4-BE49-F238E27FC236}">
                <a16:creationId xmlns:a16="http://schemas.microsoft.com/office/drawing/2014/main" id="{A7F2B344-A1A4-77D1-AE8B-0E9C240C1506}"/>
              </a:ext>
            </a:extLst>
          </p:cNvPr>
          <p:cNvSpPr>
            <a:spLocks noGrp="1"/>
          </p:cNvSpPr>
          <p:nvPr>
            <p:ph type="sldNum" sz="quarter" idx="4"/>
          </p:nvPr>
        </p:nvSpPr>
        <p:spPr/>
        <p:txBody>
          <a:bodyPr/>
          <a:lstStyle/>
          <a:p>
            <a:fld id="{C290531D-293B-5D42-8EA8-E3B77753EB99}" type="slidenum">
              <a:rPr lang="en-EE" smtClean="0"/>
              <a:pPr/>
              <a:t>18</a:t>
            </a:fld>
            <a:endParaRPr lang="en-EE"/>
          </a:p>
        </p:txBody>
      </p:sp>
      <p:sp>
        <p:nvSpPr>
          <p:cNvPr id="4" name="Text Placeholder 3">
            <a:extLst>
              <a:ext uri="{FF2B5EF4-FFF2-40B4-BE49-F238E27FC236}">
                <a16:creationId xmlns:a16="http://schemas.microsoft.com/office/drawing/2014/main" id="{305FF0F9-B215-8430-D393-18093F14890E}"/>
              </a:ext>
            </a:extLst>
          </p:cNvPr>
          <p:cNvSpPr>
            <a:spLocks noGrp="1"/>
          </p:cNvSpPr>
          <p:nvPr>
            <p:ph type="body" sz="quarter" idx="10"/>
          </p:nvPr>
        </p:nvSpPr>
        <p:spPr>
          <a:xfrm>
            <a:off x="288925" y="2618071"/>
            <a:ext cx="9470219" cy="4014503"/>
          </a:xfrm>
        </p:spPr>
        <p:txBody>
          <a:bodyPr vert="horz" lIns="91440" tIns="0" rIns="91440" bIns="0" numCol="1" rtlCol="0" anchor="t">
            <a:noAutofit/>
          </a:bodyPr>
          <a:lstStyle/>
          <a:p>
            <a:pPr marL="285750" indent="-285750">
              <a:buFont typeface="Arial" panose="020B0604020202020204" pitchFamily="34" charset="0"/>
              <a:buChar char="•"/>
            </a:pPr>
            <a:r>
              <a:rPr lang="et-EE"/>
              <a:t>Toetada Tartu linna täiskasvanute vanuseklassi tippsportlasi ja noorsportlasi  kellel on kõrged sportlikud eesmärgid ja kes on edukalt võistelnud rahvusvahelisel tasandil.</a:t>
            </a:r>
          </a:p>
          <a:p>
            <a:pPr marL="285750" indent="-285750">
              <a:buFont typeface="Arial" panose="020B0604020202020204" pitchFamily="34" charset="0"/>
              <a:buChar char="•"/>
            </a:pPr>
            <a:r>
              <a:rPr lang="et-EE"/>
              <a:t>Stipendium makstakse välja läbi Tartu Kultuurkapitali</a:t>
            </a:r>
          </a:p>
          <a:p>
            <a:pPr marL="285750" indent="-285750">
              <a:buFont typeface="Arial" panose="020B0604020202020204" pitchFamily="34" charset="0"/>
              <a:buChar char="•"/>
            </a:pPr>
            <a:r>
              <a:rPr lang="et-EE"/>
              <a:t>Stipendium on ühekordne toetus. Stipendiumi suurus noorsportlasele on 1500 eurot ja täiskasvanule 2000 eurot. </a:t>
            </a:r>
          </a:p>
          <a:p>
            <a:pPr marL="285750" indent="-285750">
              <a:buFont typeface="Arial" panose="020B0604020202020204" pitchFamily="34" charset="0"/>
              <a:buChar char="•"/>
            </a:pPr>
            <a:r>
              <a:rPr lang="et-EE"/>
              <a:t>Tulenevalt eelarve võimalustest, antakse stipendium kuni 20 noorsportlasele ja kuni 15 täiskasvanud sportlasele.</a:t>
            </a:r>
          </a:p>
          <a:p>
            <a:pPr marL="285750" indent="-285750">
              <a:buFont typeface="Arial" panose="020B0604020202020204" pitchFamily="34" charset="0"/>
              <a:buChar char="•"/>
            </a:pPr>
            <a:r>
              <a:rPr lang="et-EE"/>
              <a:t>2022.a oli stipendiumifondi suurus 50 000 eurot ja stipendium määrati 14 noorsportlasele ja 14 täiskasvanule. 2023.a oli fondi suurus 40 000 eurot ja toetati 12 noorsportlast ja 11 täiskasvanut.</a:t>
            </a:r>
          </a:p>
        </p:txBody>
      </p:sp>
    </p:spTree>
    <p:extLst>
      <p:ext uri="{BB962C8B-B14F-4D97-AF65-F5344CB8AC3E}">
        <p14:creationId xmlns:p14="http://schemas.microsoft.com/office/powerpoint/2010/main" val="4223945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CA34-D0C5-0FE6-393A-A7F3EFD76326}"/>
              </a:ext>
            </a:extLst>
          </p:cNvPr>
          <p:cNvSpPr>
            <a:spLocks noGrp="1"/>
          </p:cNvSpPr>
          <p:nvPr>
            <p:ph type="title"/>
          </p:nvPr>
        </p:nvSpPr>
        <p:spPr>
          <a:xfrm>
            <a:off x="289559" y="231007"/>
            <a:ext cx="7127458" cy="3279892"/>
          </a:xfrm>
        </p:spPr>
        <p:txBody>
          <a:bodyPr/>
          <a:lstStyle/>
          <a:p>
            <a:r>
              <a:rPr lang="et-EE">
                <a:solidFill>
                  <a:schemeClr val="accent4">
                    <a:lumMod val="50000"/>
                  </a:schemeClr>
                </a:solidFill>
                <a:latin typeface="Tartu Kodanik"/>
              </a:rPr>
              <a:t>Spordi valdkonna preemiad</a:t>
            </a:r>
          </a:p>
        </p:txBody>
      </p:sp>
      <p:sp>
        <p:nvSpPr>
          <p:cNvPr id="3" name="Slide Number Placeholder 2">
            <a:extLst>
              <a:ext uri="{FF2B5EF4-FFF2-40B4-BE49-F238E27FC236}">
                <a16:creationId xmlns:a16="http://schemas.microsoft.com/office/drawing/2014/main" id="{48E0E80F-172C-9F87-802C-A2C0B954355D}"/>
              </a:ext>
            </a:extLst>
          </p:cNvPr>
          <p:cNvSpPr>
            <a:spLocks noGrp="1"/>
          </p:cNvSpPr>
          <p:nvPr>
            <p:ph type="sldNum" sz="quarter" idx="4"/>
          </p:nvPr>
        </p:nvSpPr>
        <p:spPr/>
        <p:txBody>
          <a:bodyPr/>
          <a:lstStyle/>
          <a:p>
            <a:fld id="{C290531D-293B-5D42-8EA8-E3B77753EB99}" type="slidenum">
              <a:rPr lang="en-EE"/>
              <a:pPr/>
              <a:t>19</a:t>
            </a:fld>
            <a:endParaRPr lang="en-EE"/>
          </a:p>
        </p:txBody>
      </p:sp>
    </p:spTree>
    <p:extLst>
      <p:ext uri="{BB962C8B-B14F-4D97-AF65-F5344CB8AC3E}">
        <p14:creationId xmlns:p14="http://schemas.microsoft.com/office/powerpoint/2010/main" val="681478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p:txBody>
          <a:bodyPr/>
          <a:lstStyle/>
          <a:p>
            <a:r>
              <a:rPr lang="et-EE"/>
              <a:t>Eesmärk</a:t>
            </a:r>
            <a:endParaRPr lang="en-EE"/>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p:txBody>
          <a:bodyPr vert="horz" lIns="91440" tIns="0" rIns="91440" bIns="0" numCol="1" rtlCol="0" anchor="t">
            <a:noAutofit/>
          </a:bodyPr>
          <a:lstStyle/>
          <a:p>
            <a:endParaRPr lang="et-EE"/>
          </a:p>
          <a:p>
            <a:r>
              <a:rPr lang="et-EE"/>
              <a:t>Tartu 2030 arengustrateegiast tulenevalt on toetuste eesmärgiks luua mitmekesised võimalused huvide ja annete arendamiseks ning spordialaseks tegevuseks. Pakkuda aastaringseid heatasemelisi spordivaldkonna sündmusi nii enese võimete väljendamiseks, kui kaasaelamiseks. Väärtustada valdkonna tegijaid ning pakkuda neile laialdasi tegutsemise võimalusi. Luua võimalusi ja propageerida aktiivset ning tervislikku liikumisharjumust.</a:t>
            </a:r>
          </a:p>
          <a:p>
            <a:endParaRPr lang="et-EE"/>
          </a:p>
          <a:p>
            <a:endParaRPr lang="en-GB"/>
          </a:p>
        </p:txBody>
      </p:sp>
    </p:spTree>
    <p:extLst>
      <p:ext uri="{BB962C8B-B14F-4D97-AF65-F5344CB8AC3E}">
        <p14:creationId xmlns:p14="http://schemas.microsoft.com/office/powerpoint/2010/main" val="1745195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ECED-AC71-6632-C390-B09D310E9489}"/>
              </a:ext>
            </a:extLst>
          </p:cNvPr>
          <p:cNvSpPr>
            <a:spLocks noGrp="1"/>
          </p:cNvSpPr>
          <p:nvPr>
            <p:ph type="title"/>
          </p:nvPr>
        </p:nvSpPr>
        <p:spPr/>
        <p:txBody>
          <a:bodyPr/>
          <a:lstStyle/>
          <a:p>
            <a:r>
              <a:rPr lang="et-EE"/>
              <a:t>Spordi valdkonna preemiad</a:t>
            </a:r>
          </a:p>
        </p:txBody>
      </p:sp>
      <p:sp>
        <p:nvSpPr>
          <p:cNvPr id="3" name="Slide Number Placeholder 2">
            <a:extLst>
              <a:ext uri="{FF2B5EF4-FFF2-40B4-BE49-F238E27FC236}">
                <a16:creationId xmlns:a16="http://schemas.microsoft.com/office/drawing/2014/main" id="{41965A16-48EE-86EE-6E7E-7E700D551080}"/>
              </a:ext>
            </a:extLst>
          </p:cNvPr>
          <p:cNvSpPr>
            <a:spLocks noGrp="1"/>
          </p:cNvSpPr>
          <p:nvPr>
            <p:ph type="sldNum" sz="quarter" idx="4"/>
          </p:nvPr>
        </p:nvSpPr>
        <p:spPr/>
        <p:txBody>
          <a:bodyPr/>
          <a:lstStyle/>
          <a:p>
            <a:fld id="{C290531D-293B-5D42-8EA8-E3B77753EB99}" type="slidenum">
              <a:rPr lang="en-EE" smtClean="0"/>
              <a:pPr/>
              <a:t>20</a:t>
            </a:fld>
            <a:endParaRPr lang="en-EE"/>
          </a:p>
        </p:txBody>
      </p:sp>
      <p:sp>
        <p:nvSpPr>
          <p:cNvPr id="4" name="Text Placeholder 3">
            <a:extLst>
              <a:ext uri="{FF2B5EF4-FFF2-40B4-BE49-F238E27FC236}">
                <a16:creationId xmlns:a16="http://schemas.microsoft.com/office/drawing/2014/main" id="{3DDF3BDA-AC64-5198-0E87-DEC09846DC0A}"/>
              </a:ext>
            </a:extLst>
          </p:cNvPr>
          <p:cNvSpPr>
            <a:spLocks noGrp="1"/>
          </p:cNvSpPr>
          <p:nvPr>
            <p:ph type="body" sz="quarter" idx="10"/>
          </p:nvPr>
        </p:nvSpPr>
        <p:spPr/>
        <p:txBody>
          <a:bodyPr vert="horz" lIns="91440" tIns="0" rIns="91440" bIns="0" numCol="1" rtlCol="0" anchor="t">
            <a:noAutofit/>
          </a:bodyPr>
          <a:lstStyle/>
          <a:p>
            <a:pPr marL="285750" indent="-285750">
              <a:buFont typeface="Arial" panose="020B0604020202020204" pitchFamily="34" charset="0"/>
              <a:buChar char="•"/>
            </a:pPr>
            <a:r>
              <a:rPr lang="et-EE"/>
              <a:t>Tunnustada Tartu linna sportlasi, võistkondi ja nende treenereid, kes on rahvusvahelistel tiitlivõistlustel tulnud medalikohale</a:t>
            </a:r>
          </a:p>
          <a:p>
            <a:pPr marL="285750" indent="-285750">
              <a:buFont typeface="Arial" panose="020B0604020202020204" pitchFamily="34" charset="0"/>
              <a:buChar char="•"/>
            </a:pPr>
            <a:r>
              <a:rPr lang="et-EE"/>
              <a:t>Preemia summa on tiitlivõistluse kaupa ja tulemuse eest kindlaks määratud suurus, jäädes vahemikku 500 – 3000 eurot. Olümpiamängude medali puhul teeb linnavalitsus eraldi otsuse. Treeneri preemia on 50% sportlase preemiast. Võistkonna puhul korrutatakse preemia summa kahega</a:t>
            </a:r>
          </a:p>
          <a:p>
            <a:pPr marL="285750" indent="-285750">
              <a:buFont typeface="Arial" panose="020B0604020202020204" pitchFamily="34" charset="0"/>
              <a:buChar char="•"/>
            </a:pPr>
            <a:r>
              <a:rPr lang="et-EE"/>
              <a:t>Kuna premeerimist ei saa eelarves ette planeerida, ei kajastu see põhieelarves, vaid otsustatakse läbi linna reservfondi</a:t>
            </a:r>
          </a:p>
          <a:p>
            <a:pPr marL="285750" indent="-285750">
              <a:buFont typeface="Arial" panose="020B0604020202020204" pitchFamily="34" charset="0"/>
              <a:buChar char="•"/>
            </a:pPr>
            <a:r>
              <a:rPr lang="et-EE"/>
              <a:t>Viimastel aastatel on preemiaid määratud ~5-10 korral aastas</a:t>
            </a:r>
          </a:p>
          <a:p>
            <a:pPr marL="285750" indent="-285750">
              <a:buFont typeface="Arial" panose="020B0604020202020204" pitchFamily="34" charset="0"/>
              <a:buChar char="•"/>
            </a:pPr>
            <a:endParaRPr lang="et-EE"/>
          </a:p>
          <a:p>
            <a:endParaRPr lang="et-EE"/>
          </a:p>
        </p:txBody>
      </p:sp>
    </p:spTree>
    <p:extLst>
      <p:ext uri="{BB962C8B-B14F-4D97-AF65-F5344CB8AC3E}">
        <p14:creationId xmlns:p14="http://schemas.microsoft.com/office/powerpoint/2010/main" val="368328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05A5-CB35-E9A6-5479-7E9E60DF4D1A}"/>
              </a:ext>
            </a:extLst>
          </p:cNvPr>
          <p:cNvSpPr>
            <a:spLocks noGrp="1"/>
          </p:cNvSpPr>
          <p:nvPr>
            <p:ph type="title"/>
          </p:nvPr>
        </p:nvSpPr>
        <p:spPr/>
        <p:txBody>
          <a:bodyPr/>
          <a:lstStyle/>
          <a:p>
            <a:r>
              <a:rPr lang="et-EE"/>
              <a:t>Mobiilsustoetused</a:t>
            </a:r>
          </a:p>
        </p:txBody>
      </p:sp>
      <p:sp>
        <p:nvSpPr>
          <p:cNvPr id="3" name="Slide Number Placeholder 2">
            <a:extLst>
              <a:ext uri="{FF2B5EF4-FFF2-40B4-BE49-F238E27FC236}">
                <a16:creationId xmlns:a16="http://schemas.microsoft.com/office/drawing/2014/main" id="{0D260F43-E72D-AAC3-70BA-5CBBEDBA22DF}"/>
              </a:ext>
            </a:extLst>
          </p:cNvPr>
          <p:cNvSpPr>
            <a:spLocks noGrp="1"/>
          </p:cNvSpPr>
          <p:nvPr>
            <p:ph type="sldNum" sz="quarter" idx="4"/>
          </p:nvPr>
        </p:nvSpPr>
        <p:spPr/>
        <p:txBody>
          <a:bodyPr/>
          <a:lstStyle/>
          <a:p>
            <a:fld id="{C290531D-293B-5D42-8EA8-E3B77753EB99}" type="slidenum">
              <a:rPr lang="en-EE" smtClean="0"/>
              <a:pPr/>
              <a:t>21</a:t>
            </a:fld>
            <a:endParaRPr lang="en-EE"/>
          </a:p>
        </p:txBody>
      </p:sp>
    </p:spTree>
    <p:extLst>
      <p:ext uri="{BB962C8B-B14F-4D97-AF65-F5344CB8AC3E}">
        <p14:creationId xmlns:p14="http://schemas.microsoft.com/office/powerpoint/2010/main" val="1201524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D82F-FE87-FE76-13CA-FD860EF74BA4}"/>
              </a:ext>
            </a:extLst>
          </p:cNvPr>
          <p:cNvSpPr>
            <a:spLocks noGrp="1"/>
          </p:cNvSpPr>
          <p:nvPr>
            <p:ph type="title"/>
          </p:nvPr>
        </p:nvSpPr>
        <p:spPr/>
        <p:txBody>
          <a:bodyPr/>
          <a:lstStyle/>
          <a:p>
            <a:r>
              <a:rPr lang="et-EE"/>
              <a:t>Mobiilsustoetused</a:t>
            </a:r>
          </a:p>
        </p:txBody>
      </p:sp>
      <p:sp>
        <p:nvSpPr>
          <p:cNvPr id="3" name="Slide Number Placeholder 2">
            <a:extLst>
              <a:ext uri="{FF2B5EF4-FFF2-40B4-BE49-F238E27FC236}">
                <a16:creationId xmlns:a16="http://schemas.microsoft.com/office/drawing/2014/main" id="{2B3538CB-4219-0511-FFC3-13CFB9AA1FC5}"/>
              </a:ext>
            </a:extLst>
          </p:cNvPr>
          <p:cNvSpPr>
            <a:spLocks noGrp="1"/>
          </p:cNvSpPr>
          <p:nvPr>
            <p:ph type="sldNum" sz="quarter" idx="4"/>
          </p:nvPr>
        </p:nvSpPr>
        <p:spPr/>
        <p:txBody>
          <a:bodyPr/>
          <a:lstStyle/>
          <a:p>
            <a:fld id="{C290531D-293B-5D42-8EA8-E3B77753EB99}" type="slidenum">
              <a:rPr lang="en-EE" smtClean="0"/>
              <a:pPr/>
              <a:t>22</a:t>
            </a:fld>
            <a:endParaRPr lang="en-EE"/>
          </a:p>
        </p:txBody>
      </p:sp>
      <p:sp>
        <p:nvSpPr>
          <p:cNvPr id="4" name="Text Placeholder 3">
            <a:extLst>
              <a:ext uri="{FF2B5EF4-FFF2-40B4-BE49-F238E27FC236}">
                <a16:creationId xmlns:a16="http://schemas.microsoft.com/office/drawing/2014/main" id="{CD70F514-6865-21F4-C025-43A731C4C7EC}"/>
              </a:ext>
            </a:extLst>
          </p:cNvPr>
          <p:cNvSpPr>
            <a:spLocks noGrp="1"/>
          </p:cNvSpPr>
          <p:nvPr>
            <p:ph type="body" sz="quarter" idx="10"/>
          </p:nvPr>
        </p:nvSpPr>
        <p:spPr/>
        <p:txBody>
          <a:bodyPr vert="horz" lIns="91440" tIns="0" rIns="91440" bIns="0" numCol="1" rtlCol="0" anchor="t">
            <a:noAutofit/>
          </a:bodyPr>
          <a:lstStyle/>
          <a:p>
            <a:pPr marL="285750" indent="-285750">
              <a:buFont typeface="Arial" panose="020B0604020202020204" pitchFamily="34" charset="0"/>
              <a:buChar char="•"/>
            </a:pPr>
            <a:r>
              <a:rPr lang="et-EE"/>
              <a:t>Soodustada valdkonna rahvusvahelistumist ja arengut, erialaste eesmärkide ja tulemuste saavutamist ning uute teadmiste ja kogemuste omandamist välisriikides või nende toomist Tartusse</a:t>
            </a:r>
          </a:p>
          <a:p>
            <a:pPr marL="285750" indent="-285750">
              <a:buFont typeface="Arial" panose="020B0604020202020204" pitchFamily="34" charset="0"/>
              <a:buChar char="•"/>
            </a:pPr>
            <a:r>
              <a:rPr lang="et-EE"/>
              <a:t>Toetust saab taotleda aasta ringi ja antakse isikule, kes on rahvastikuregistri andmetel tartlane. Toetus makstakse välja läbi toetuse saaja ühingu</a:t>
            </a:r>
          </a:p>
          <a:p>
            <a:pPr marL="285750" indent="-285750">
              <a:buFont typeface="Arial" panose="020B0604020202020204" pitchFamily="34" charset="0"/>
              <a:buChar char="•"/>
            </a:pPr>
            <a:r>
              <a:rPr lang="et-EE"/>
              <a:t>Toetuste määrad: 100 eurot Eestiga piirnevad riigid; 200 eurot muu Euroopa; 300 eurot muu maailm. Võistkonna puhul toetusmäär kuni 10 võistkonna liikme ulatuses</a:t>
            </a:r>
          </a:p>
          <a:p>
            <a:pPr marL="285750" indent="-285750">
              <a:buFont typeface="Arial" panose="020B0604020202020204" pitchFamily="34" charset="0"/>
              <a:buChar char="•"/>
            </a:pPr>
            <a:r>
              <a:rPr lang="et-EE"/>
              <a:t>2023.a vähenenud eelarve võimaluste tõttu meedet ei avatud. Erijuhtudel on menetletud ja toetatud läbi linna reservfondi. 2023.a linna reservi kaudu on toetatud 5 spordi mobiilsusprojekti kogusummas 6500 eurot</a:t>
            </a:r>
          </a:p>
          <a:p>
            <a:pPr marL="285750" indent="-285750">
              <a:buFont typeface="Arial" panose="020B0604020202020204" pitchFamily="34" charset="0"/>
              <a:buChar char="•"/>
            </a:pPr>
            <a:r>
              <a:rPr lang="et-EE"/>
              <a:t>Varasematel aastatel on kogusumma ~40-50 tuhat eurot aastas</a:t>
            </a:r>
          </a:p>
          <a:p>
            <a:pPr marL="285750" indent="-285750">
              <a:buFont typeface="Arial" panose="020B0604020202020204" pitchFamily="34" charset="0"/>
              <a:buChar char="•"/>
            </a:pPr>
            <a:endParaRPr lang="et-EE"/>
          </a:p>
        </p:txBody>
      </p:sp>
    </p:spTree>
    <p:extLst>
      <p:ext uri="{BB962C8B-B14F-4D97-AF65-F5344CB8AC3E}">
        <p14:creationId xmlns:p14="http://schemas.microsoft.com/office/powerpoint/2010/main" val="2086347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46BD08D-AD30-69C8-9713-A215514004F1}"/>
              </a:ext>
            </a:extLst>
          </p:cNvPr>
          <p:cNvSpPr>
            <a:spLocks noGrp="1"/>
          </p:cNvSpPr>
          <p:nvPr>
            <p:ph type="title"/>
          </p:nvPr>
        </p:nvSpPr>
        <p:spPr/>
        <p:txBody>
          <a:bodyPr/>
          <a:lstStyle/>
          <a:p>
            <a:r>
              <a:rPr lang="et-EE">
                <a:solidFill>
                  <a:schemeClr val="accent2">
                    <a:lumMod val="90000"/>
                    <a:lumOff val="10000"/>
                  </a:schemeClr>
                </a:solidFill>
                <a:latin typeface="Tartu Kodanik"/>
              </a:rPr>
              <a:t>Spordipaikade ja –rajatiste investeeringud</a:t>
            </a:r>
            <a:endParaRPr lang="et-EE">
              <a:solidFill>
                <a:schemeClr val="accent2">
                  <a:lumMod val="90000"/>
                  <a:lumOff val="10000"/>
                </a:schemeClr>
              </a:solidFill>
            </a:endParaRPr>
          </a:p>
        </p:txBody>
      </p:sp>
      <p:sp>
        <p:nvSpPr>
          <p:cNvPr id="3" name="Slaidinumbri kohatäide 2">
            <a:extLst>
              <a:ext uri="{FF2B5EF4-FFF2-40B4-BE49-F238E27FC236}">
                <a16:creationId xmlns:a16="http://schemas.microsoft.com/office/drawing/2014/main" id="{458D5069-520E-16B4-76CC-3C96575E10B9}"/>
              </a:ext>
            </a:extLst>
          </p:cNvPr>
          <p:cNvSpPr>
            <a:spLocks noGrp="1"/>
          </p:cNvSpPr>
          <p:nvPr>
            <p:ph type="sldNum" sz="quarter" idx="4"/>
          </p:nvPr>
        </p:nvSpPr>
        <p:spPr/>
        <p:txBody>
          <a:bodyPr/>
          <a:lstStyle/>
          <a:p>
            <a:fld id="{C290531D-293B-5D42-8EA8-E3B77753EB99}" type="slidenum">
              <a:rPr lang="en-EE"/>
              <a:pPr/>
              <a:t>23</a:t>
            </a:fld>
            <a:endParaRPr lang="en-EE"/>
          </a:p>
        </p:txBody>
      </p:sp>
    </p:spTree>
    <p:extLst>
      <p:ext uri="{BB962C8B-B14F-4D97-AF65-F5344CB8AC3E}">
        <p14:creationId xmlns:p14="http://schemas.microsoft.com/office/powerpoint/2010/main" val="1195354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7AF81C9-03A6-4957-75AD-A9523EF87198}"/>
              </a:ext>
            </a:extLst>
          </p:cNvPr>
          <p:cNvSpPr>
            <a:spLocks noGrp="1"/>
          </p:cNvSpPr>
          <p:nvPr>
            <p:ph type="title"/>
          </p:nvPr>
        </p:nvSpPr>
        <p:spPr/>
        <p:txBody>
          <a:bodyPr/>
          <a:lstStyle/>
          <a:p>
            <a:r>
              <a:rPr lang="et-EE">
                <a:latin typeface="Tartu Kodanik"/>
              </a:rPr>
              <a:t>Investeeringud spordirajatistesse ja liikumispaikadesse</a:t>
            </a:r>
            <a:endParaRPr lang="et-EE"/>
          </a:p>
        </p:txBody>
      </p:sp>
      <p:sp>
        <p:nvSpPr>
          <p:cNvPr id="3" name="Slaidinumbri kohatäide 2">
            <a:extLst>
              <a:ext uri="{FF2B5EF4-FFF2-40B4-BE49-F238E27FC236}">
                <a16:creationId xmlns:a16="http://schemas.microsoft.com/office/drawing/2014/main" id="{C717AFAE-3CA8-707D-9495-266769E49EF4}"/>
              </a:ext>
            </a:extLst>
          </p:cNvPr>
          <p:cNvSpPr>
            <a:spLocks noGrp="1"/>
          </p:cNvSpPr>
          <p:nvPr>
            <p:ph type="sldNum" sz="quarter" idx="4"/>
          </p:nvPr>
        </p:nvSpPr>
        <p:spPr/>
        <p:txBody>
          <a:bodyPr/>
          <a:lstStyle/>
          <a:p>
            <a:fld id="{C290531D-293B-5D42-8EA8-E3B77753EB99}" type="slidenum">
              <a:rPr lang="en-EE"/>
              <a:pPr/>
              <a:t>24</a:t>
            </a:fld>
            <a:endParaRPr lang="en-EE"/>
          </a:p>
        </p:txBody>
      </p:sp>
      <p:sp>
        <p:nvSpPr>
          <p:cNvPr id="4" name="Teksti kohatäide 3">
            <a:extLst>
              <a:ext uri="{FF2B5EF4-FFF2-40B4-BE49-F238E27FC236}">
                <a16:creationId xmlns:a16="http://schemas.microsoft.com/office/drawing/2014/main" id="{EC64BBE6-DAEE-37CA-9E6F-E6112E5B7AE5}"/>
              </a:ext>
            </a:extLst>
          </p:cNvPr>
          <p:cNvSpPr>
            <a:spLocks noGrp="1"/>
          </p:cNvSpPr>
          <p:nvPr>
            <p:ph type="body" sz="quarter" idx="10"/>
          </p:nvPr>
        </p:nvSpPr>
        <p:spPr/>
        <p:txBody>
          <a:bodyPr vert="horz" lIns="91440" tIns="0" rIns="91440" bIns="0" numCol="1" rtlCol="0" anchor="t">
            <a:noAutofit/>
          </a:bodyPr>
          <a:lstStyle/>
          <a:p>
            <a:pPr marL="285750" indent="-285750">
              <a:buChar char="•"/>
            </a:pPr>
            <a:r>
              <a:rPr lang="et-EE"/>
              <a:t>Luua tänapäevased tingimused erinevate spordialadega tegelemiseks ja tervist edendavate liikumisvõimaluste laiendamiseks</a:t>
            </a:r>
          </a:p>
          <a:p>
            <a:pPr marL="285750" indent="-285750">
              <a:buChar char="•"/>
            </a:pPr>
            <a:r>
              <a:rPr lang="et-EE"/>
              <a:t>Investeeringud läbi linnavarade osakonna  ja linnamajanduse osakonna</a:t>
            </a:r>
          </a:p>
          <a:p>
            <a:pPr marL="285750" indent="-285750">
              <a:buChar char="•"/>
            </a:pPr>
            <a:r>
              <a:rPr lang="et-EE"/>
              <a:t>Viimaste aastate suuremad investeeringud:</a:t>
            </a:r>
          </a:p>
          <a:p>
            <a:pPr marL="285750" indent="-285750">
              <a:buFont typeface="Calibri"/>
              <a:buChar char="-"/>
            </a:pPr>
            <a:r>
              <a:rPr lang="et-EE"/>
              <a:t>Variku spordikeskus (2021)</a:t>
            </a:r>
          </a:p>
          <a:p>
            <a:pPr marL="285750" indent="-285750">
              <a:buFont typeface="Calibri"/>
              <a:buChar char="-"/>
            </a:pPr>
            <a:r>
              <a:rPr lang="et-EE"/>
              <a:t>Annemõisa jalgpallihall (2022)</a:t>
            </a:r>
          </a:p>
          <a:p>
            <a:pPr marL="285750" indent="-285750">
              <a:buFont typeface="Calibri"/>
              <a:buChar char="-"/>
            </a:pPr>
            <a:r>
              <a:rPr lang="et-EE"/>
              <a:t>Turu tn spordihoone vehklemissaal (2022)</a:t>
            </a:r>
          </a:p>
          <a:p>
            <a:pPr marL="285750" indent="-285750">
              <a:buFont typeface="Calibri"/>
              <a:buChar char="-"/>
            </a:pPr>
            <a:r>
              <a:rPr lang="et-EE"/>
              <a:t>Emajõe ujula rannaala (2022)</a:t>
            </a:r>
          </a:p>
          <a:p>
            <a:pPr marL="285750" indent="-285750">
              <a:buFont typeface="Calibri"/>
              <a:buChar char="-"/>
            </a:pPr>
            <a:r>
              <a:rPr lang="et-EE"/>
              <a:t>Tähtvere pump-</a:t>
            </a:r>
            <a:r>
              <a:rPr lang="et-EE" err="1"/>
              <a:t>track</a:t>
            </a:r>
            <a:r>
              <a:rPr lang="et-EE"/>
              <a:t> jalgratta krossirada (2023 kevad)</a:t>
            </a:r>
          </a:p>
          <a:p>
            <a:pPr marL="285750" indent="-285750">
              <a:buFont typeface="Calibri"/>
              <a:buChar char="-"/>
            </a:pPr>
            <a:r>
              <a:rPr lang="et-EE"/>
              <a:t>Tähtvere Spordipark välijõulinnak (valmib 2023 suvi)</a:t>
            </a:r>
          </a:p>
        </p:txBody>
      </p:sp>
    </p:spTree>
    <p:extLst>
      <p:ext uri="{BB962C8B-B14F-4D97-AF65-F5344CB8AC3E}">
        <p14:creationId xmlns:p14="http://schemas.microsoft.com/office/powerpoint/2010/main" val="2682306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40FD-7454-80A4-98B1-9B102BC51BD4}"/>
              </a:ext>
            </a:extLst>
          </p:cNvPr>
          <p:cNvSpPr>
            <a:spLocks noGrp="1"/>
          </p:cNvSpPr>
          <p:nvPr>
            <p:ph type="title"/>
          </p:nvPr>
        </p:nvSpPr>
        <p:spPr/>
        <p:txBody>
          <a:bodyPr/>
          <a:lstStyle/>
          <a:p>
            <a:r>
              <a:rPr lang="en-EE"/>
              <a:t>Aitäh!</a:t>
            </a:r>
          </a:p>
        </p:txBody>
      </p:sp>
      <p:sp>
        <p:nvSpPr>
          <p:cNvPr id="4" name="Date Placeholder 3">
            <a:extLst>
              <a:ext uri="{FF2B5EF4-FFF2-40B4-BE49-F238E27FC236}">
                <a16:creationId xmlns:a16="http://schemas.microsoft.com/office/drawing/2014/main" id="{E7DC4604-4850-3B67-6762-0D46F684EFE7}"/>
              </a:ext>
            </a:extLst>
          </p:cNvPr>
          <p:cNvSpPr>
            <a:spLocks noGrp="1"/>
          </p:cNvSpPr>
          <p:nvPr>
            <p:ph type="dt" sz="half" idx="2"/>
          </p:nvPr>
        </p:nvSpPr>
        <p:spPr/>
        <p:txBody>
          <a:bodyPr/>
          <a:lstStyle/>
          <a:p>
            <a:r>
              <a:rPr lang="en-US"/>
              <a:t>31/10/22</a:t>
            </a:r>
            <a:endParaRPr lang="en-EE"/>
          </a:p>
        </p:txBody>
      </p:sp>
      <p:sp>
        <p:nvSpPr>
          <p:cNvPr id="3" name="Content Placeholder 2">
            <a:extLst>
              <a:ext uri="{FF2B5EF4-FFF2-40B4-BE49-F238E27FC236}">
                <a16:creationId xmlns:a16="http://schemas.microsoft.com/office/drawing/2014/main" id="{55CDFC45-6014-7737-EA7F-FAF423A29115}"/>
              </a:ext>
            </a:extLst>
          </p:cNvPr>
          <p:cNvSpPr>
            <a:spLocks noGrp="1"/>
          </p:cNvSpPr>
          <p:nvPr>
            <p:ph type="body" sz="quarter" idx="10"/>
          </p:nvPr>
        </p:nvSpPr>
        <p:spPr>
          <a:xfrm>
            <a:off x="289559" y="2994228"/>
            <a:ext cx="8942377" cy="3122295"/>
          </a:xfrm>
        </p:spPr>
        <p:txBody>
          <a:bodyPr/>
          <a:lstStyle/>
          <a:p>
            <a:endParaRPr lang="en-EE"/>
          </a:p>
          <a:p>
            <a:endParaRPr lang="en-EE"/>
          </a:p>
          <a:p>
            <a:endParaRPr lang="en-EE"/>
          </a:p>
          <a:p>
            <a:endParaRPr lang="en-EE"/>
          </a:p>
          <a:p>
            <a:r>
              <a:rPr lang="et-EE"/>
              <a:t>Lemmit Kaplinski</a:t>
            </a:r>
            <a:br>
              <a:rPr lang="en-EE"/>
            </a:br>
            <a:r>
              <a:rPr lang="et-EE"/>
              <a:t>abilinnapea</a:t>
            </a:r>
            <a:br>
              <a:rPr lang="en-EE"/>
            </a:br>
            <a:r>
              <a:rPr lang="en-EE"/>
              <a:t>Tartu Linnavalitsus</a:t>
            </a:r>
          </a:p>
        </p:txBody>
      </p:sp>
    </p:spTree>
    <p:extLst>
      <p:ext uri="{BB962C8B-B14F-4D97-AF65-F5344CB8AC3E}">
        <p14:creationId xmlns:p14="http://schemas.microsoft.com/office/powerpoint/2010/main" val="298494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DF67-0906-A192-7118-678A8DD7E39D}"/>
              </a:ext>
            </a:extLst>
          </p:cNvPr>
          <p:cNvSpPr>
            <a:spLocks noGrp="1"/>
          </p:cNvSpPr>
          <p:nvPr>
            <p:ph type="title"/>
          </p:nvPr>
        </p:nvSpPr>
        <p:spPr/>
        <p:txBody>
          <a:bodyPr/>
          <a:lstStyle/>
          <a:p>
            <a:r>
              <a:rPr lang="et-EE">
                <a:latin typeface="Tartu Kodanik"/>
              </a:rPr>
              <a:t>Toetuste liigid</a:t>
            </a:r>
          </a:p>
        </p:txBody>
      </p:sp>
      <p:sp>
        <p:nvSpPr>
          <p:cNvPr id="3" name="Slide Number Placeholder 2">
            <a:extLst>
              <a:ext uri="{FF2B5EF4-FFF2-40B4-BE49-F238E27FC236}">
                <a16:creationId xmlns:a16="http://schemas.microsoft.com/office/drawing/2014/main" id="{C3673535-A565-FA27-FB1C-723A27369EB6}"/>
              </a:ext>
            </a:extLst>
          </p:cNvPr>
          <p:cNvSpPr>
            <a:spLocks noGrp="1"/>
          </p:cNvSpPr>
          <p:nvPr>
            <p:ph type="sldNum" sz="quarter" idx="4"/>
          </p:nvPr>
        </p:nvSpPr>
        <p:spPr/>
        <p:txBody>
          <a:bodyPr/>
          <a:lstStyle/>
          <a:p>
            <a:fld id="{C290531D-293B-5D42-8EA8-E3B77753EB99}" type="slidenum">
              <a:rPr lang="en-EE" smtClean="0"/>
              <a:pPr/>
              <a:t>3</a:t>
            </a:fld>
            <a:endParaRPr lang="en-EE"/>
          </a:p>
        </p:txBody>
      </p:sp>
      <p:sp>
        <p:nvSpPr>
          <p:cNvPr id="4" name="Text Placeholder 3">
            <a:extLst>
              <a:ext uri="{FF2B5EF4-FFF2-40B4-BE49-F238E27FC236}">
                <a16:creationId xmlns:a16="http://schemas.microsoft.com/office/drawing/2014/main" id="{3C18E0F3-E4C9-20E8-636D-23D92E55BCB3}"/>
              </a:ext>
            </a:extLst>
          </p:cNvPr>
          <p:cNvSpPr>
            <a:spLocks noGrp="1"/>
          </p:cNvSpPr>
          <p:nvPr>
            <p:ph type="body" sz="quarter" idx="10"/>
          </p:nvPr>
        </p:nvSpPr>
        <p:spPr>
          <a:xfrm>
            <a:off x="288925" y="1348739"/>
            <a:ext cx="9470219" cy="5283836"/>
          </a:xfrm>
        </p:spPr>
        <p:txBody>
          <a:bodyPr vert="horz" lIns="91440" tIns="0" rIns="91440" bIns="0" numCol="1" rtlCol="0" anchor="t">
            <a:noAutofit/>
          </a:bodyPr>
          <a:lstStyle/>
          <a:p>
            <a:pPr marL="342900" indent="-342900">
              <a:buAutoNum type="arabicPeriod"/>
            </a:pPr>
            <a:r>
              <a:rPr lang="et-EE" b="1" u="sng"/>
              <a:t>Spordiprojektid</a:t>
            </a:r>
          </a:p>
          <a:p>
            <a:r>
              <a:rPr lang="et-EE">
                <a:ea typeface="+mn-lt"/>
                <a:cs typeface="+mn-lt"/>
                <a:hlinkClick r:id="rId2"/>
              </a:rPr>
              <a:t>Toetuse andmist reguleerib Tartu Linnavolikogu 9.6.2022.a määrus nr 24 "Spordi valdkonna toetused"</a:t>
            </a:r>
            <a:r>
              <a:rPr lang="et-EE">
                <a:ea typeface="+mn-lt"/>
                <a:cs typeface="+mn-lt"/>
              </a:rPr>
              <a:t>   </a:t>
            </a:r>
            <a:endParaRPr lang="et-EE"/>
          </a:p>
          <a:p>
            <a:pPr marL="342900" indent="-342900">
              <a:buAutoNum type="arabicPeriod" startAt="2"/>
            </a:pPr>
            <a:r>
              <a:rPr lang="et-EE" b="1" u="sng"/>
              <a:t>Huvihariduse ja huvitegevuse toetus</a:t>
            </a:r>
          </a:p>
          <a:p>
            <a:r>
              <a:rPr lang="et-EE">
                <a:hlinkClick r:id="rId3"/>
              </a:rPr>
              <a:t>Toetuse andmist reguleerib Tartu Linnavolikogu 21.04.2022.a määrus nr 18 "Huvihariduse toetused"</a:t>
            </a:r>
            <a:r>
              <a:rPr lang="et-EE"/>
              <a:t> </a:t>
            </a:r>
            <a:r>
              <a:rPr lang="et-EE">
                <a:ea typeface="+mn-lt"/>
                <a:cs typeface="+mn-lt"/>
              </a:rPr>
              <a:t>  </a:t>
            </a:r>
          </a:p>
          <a:p>
            <a:r>
              <a:rPr lang="et-EE"/>
              <a:t>3. </a:t>
            </a:r>
            <a:r>
              <a:rPr lang="et-EE" b="1" u="sng"/>
              <a:t>Spordirajatised toetus</a:t>
            </a:r>
          </a:p>
          <a:p>
            <a:r>
              <a:rPr lang="et-EE"/>
              <a:t>4.</a:t>
            </a:r>
            <a:r>
              <a:rPr lang="et-EE" b="1"/>
              <a:t> </a:t>
            </a:r>
            <a:r>
              <a:rPr lang="et-EE" b="1" u="sng"/>
              <a:t>Tartu tippspordi stipendium</a:t>
            </a:r>
          </a:p>
          <a:p>
            <a:r>
              <a:rPr lang="et-EE">
                <a:ea typeface="+mn-lt"/>
                <a:cs typeface="+mn-lt"/>
                <a:hlinkClick r:id="rId4"/>
              </a:rPr>
              <a:t>Stipendiumi andmist reguleerib Tartu Linnavolikogu 20.02.2020.a määrus nr 90 „Tartu tippspordi stipendium“</a:t>
            </a:r>
            <a:r>
              <a:rPr lang="et-EE">
                <a:ea typeface="+mn-lt"/>
                <a:cs typeface="+mn-lt"/>
              </a:rPr>
              <a:t>   </a:t>
            </a:r>
            <a:endParaRPr lang="et-EE"/>
          </a:p>
          <a:p>
            <a:r>
              <a:rPr lang="et-EE"/>
              <a:t>5.</a:t>
            </a:r>
            <a:r>
              <a:rPr lang="et-EE" b="1"/>
              <a:t> </a:t>
            </a:r>
            <a:r>
              <a:rPr lang="et-EE" b="1" u="sng"/>
              <a:t>Spordi valdkonna preemia</a:t>
            </a:r>
          </a:p>
          <a:p>
            <a:r>
              <a:rPr lang="et-EE">
                <a:ea typeface="+mn-lt"/>
                <a:cs typeface="+mn-lt"/>
                <a:hlinkClick r:id="rId5"/>
              </a:rPr>
              <a:t>Preemia andmist reguleerib Tartu Linnavolikogu 20.01.2022.a määrus nr 9 „Eduka sportlase ja treeneri preemia“</a:t>
            </a:r>
            <a:r>
              <a:rPr lang="et-EE">
                <a:ea typeface="+mn-lt"/>
                <a:cs typeface="+mn-lt"/>
              </a:rPr>
              <a:t>  </a:t>
            </a:r>
            <a:endParaRPr lang="et-EE"/>
          </a:p>
          <a:p>
            <a:r>
              <a:rPr lang="et-EE"/>
              <a:t>6.</a:t>
            </a:r>
            <a:r>
              <a:rPr lang="et-EE" b="1"/>
              <a:t> </a:t>
            </a:r>
            <a:r>
              <a:rPr lang="et-EE" b="1" u="sng"/>
              <a:t>Mobiilsustoetus</a:t>
            </a:r>
          </a:p>
          <a:p>
            <a:r>
              <a:rPr lang="et-EE">
                <a:ea typeface="+mn-lt"/>
                <a:cs typeface="+mn-lt"/>
                <a:hlinkClick r:id="rId6"/>
              </a:rPr>
              <a:t>Toetuse andmist reguleerib Tartu Linnavolikogu 04.12.2020.a määrus nr 122 „Mobiilsustoetus“</a:t>
            </a:r>
            <a:r>
              <a:rPr lang="et-EE">
                <a:ea typeface="+mn-lt"/>
                <a:cs typeface="+mn-lt"/>
              </a:rPr>
              <a:t>   </a:t>
            </a:r>
            <a:endParaRPr lang="et-EE"/>
          </a:p>
          <a:p>
            <a:endParaRPr lang="et-EE"/>
          </a:p>
        </p:txBody>
      </p:sp>
    </p:spTree>
    <p:extLst>
      <p:ext uri="{BB962C8B-B14F-4D97-AF65-F5344CB8AC3E}">
        <p14:creationId xmlns:p14="http://schemas.microsoft.com/office/powerpoint/2010/main" val="348198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CCEF-5979-6309-E09D-79BEA35EC903}"/>
              </a:ext>
            </a:extLst>
          </p:cNvPr>
          <p:cNvSpPr>
            <a:spLocks noGrp="1"/>
          </p:cNvSpPr>
          <p:nvPr>
            <p:ph type="title"/>
          </p:nvPr>
        </p:nvSpPr>
        <p:spPr/>
        <p:txBody>
          <a:bodyPr/>
          <a:lstStyle/>
          <a:p>
            <a:r>
              <a:rPr lang="et-EE">
                <a:solidFill>
                  <a:schemeClr val="accent4">
                    <a:lumMod val="50000"/>
                  </a:schemeClr>
                </a:solidFill>
              </a:rPr>
              <a:t>Spordiprojektid</a:t>
            </a:r>
          </a:p>
        </p:txBody>
      </p:sp>
      <p:sp>
        <p:nvSpPr>
          <p:cNvPr id="3" name="Slide Number Placeholder 2">
            <a:extLst>
              <a:ext uri="{FF2B5EF4-FFF2-40B4-BE49-F238E27FC236}">
                <a16:creationId xmlns:a16="http://schemas.microsoft.com/office/drawing/2014/main" id="{B12EA913-B954-4C43-854E-C546E9830914}"/>
              </a:ext>
            </a:extLst>
          </p:cNvPr>
          <p:cNvSpPr>
            <a:spLocks noGrp="1"/>
          </p:cNvSpPr>
          <p:nvPr>
            <p:ph type="sldNum" sz="quarter" idx="4"/>
          </p:nvPr>
        </p:nvSpPr>
        <p:spPr/>
        <p:txBody>
          <a:bodyPr/>
          <a:lstStyle/>
          <a:p>
            <a:fld id="{C290531D-293B-5D42-8EA8-E3B77753EB99}" type="slidenum">
              <a:rPr lang="en-EE" smtClean="0"/>
              <a:pPr/>
              <a:t>4</a:t>
            </a:fld>
            <a:endParaRPr lang="en-EE"/>
          </a:p>
        </p:txBody>
      </p:sp>
    </p:spTree>
    <p:extLst>
      <p:ext uri="{BB962C8B-B14F-4D97-AF65-F5344CB8AC3E}">
        <p14:creationId xmlns:p14="http://schemas.microsoft.com/office/powerpoint/2010/main" val="302083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7DBE-B752-9C18-5359-164028FE0B8D}"/>
              </a:ext>
            </a:extLst>
          </p:cNvPr>
          <p:cNvSpPr>
            <a:spLocks noGrp="1"/>
          </p:cNvSpPr>
          <p:nvPr>
            <p:ph type="title"/>
          </p:nvPr>
        </p:nvSpPr>
        <p:spPr/>
        <p:txBody>
          <a:bodyPr/>
          <a:lstStyle/>
          <a:p>
            <a:r>
              <a:rPr lang="et-EE"/>
              <a:t>Spordi suurprojektid</a:t>
            </a:r>
          </a:p>
        </p:txBody>
      </p:sp>
      <p:sp>
        <p:nvSpPr>
          <p:cNvPr id="3" name="Slide Number Placeholder 2">
            <a:extLst>
              <a:ext uri="{FF2B5EF4-FFF2-40B4-BE49-F238E27FC236}">
                <a16:creationId xmlns:a16="http://schemas.microsoft.com/office/drawing/2014/main" id="{87578C10-E06A-CDFB-5064-F3AE7C6FC267}"/>
              </a:ext>
            </a:extLst>
          </p:cNvPr>
          <p:cNvSpPr>
            <a:spLocks noGrp="1"/>
          </p:cNvSpPr>
          <p:nvPr>
            <p:ph type="sldNum" sz="quarter" idx="4"/>
          </p:nvPr>
        </p:nvSpPr>
        <p:spPr/>
        <p:txBody>
          <a:bodyPr/>
          <a:lstStyle/>
          <a:p>
            <a:fld id="{C290531D-293B-5D42-8EA8-E3B77753EB99}" type="slidenum">
              <a:rPr lang="en-EE" smtClean="0"/>
              <a:pPr/>
              <a:t>5</a:t>
            </a:fld>
            <a:endParaRPr lang="en-EE"/>
          </a:p>
        </p:txBody>
      </p:sp>
      <p:sp>
        <p:nvSpPr>
          <p:cNvPr id="4" name="Text Placeholder 3">
            <a:extLst>
              <a:ext uri="{FF2B5EF4-FFF2-40B4-BE49-F238E27FC236}">
                <a16:creationId xmlns:a16="http://schemas.microsoft.com/office/drawing/2014/main" id="{3B75EA17-1048-6F58-CE44-FB404E53E980}"/>
              </a:ext>
            </a:extLst>
          </p:cNvPr>
          <p:cNvSpPr>
            <a:spLocks noGrp="1"/>
          </p:cNvSpPr>
          <p:nvPr>
            <p:ph type="body" sz="quarter" idx="10"/>
          </p:nvPr>
        </p:nvSpPr>
        <p:spPr>
          <a:xfrm>
            <a:off x="288925" y="2187935"/>
            <a:ext cx="9455842" cy="4444640"/>
          </a:xfrm>
        </p:spPr>
        <p:txBody>
          <a:bodyPr vert="horz" lIns="91440" tIns="0" rIns="91440" bIns="0" numCol="1" rtlCol="0" anchor="t">
            <a:noAutofit/>
          </a:bodyPr>
          <a:lstStyle/>
          <a:p>
            <a:pPr marL="285750" indent="-285750">
              <a:buChar char="•"/>
            </a:pPr>
            <a:r>
              <a:rPr lang="et-EE"/>
              <a:t>Toetada avalikkusele suunatud ja linnaga seotud rahvusvahelisi või Tartule olulisi spordisündmusi, mis loovad Tartu linna mainet.</a:t>
            </a:r>
          </a:p>
          <a:p>
            <a:pPr marL="285750" indent="-285750">
              <a:buChar char="•"/>
            </a:pPr>
            <a:r>
              <a:rPr lang="et-EE"/>
              <a:t>Linna toetuse alammäär 4001 eurot ja ülemmäär 50 000 eurot. Erandkorras kuni 70 000 eurot</a:t>
            </a:r>
          </a:p>
          <a:p>
            <a:pPr marL="285750" indent="-285750">
              <a:buChar char="•"/>
            </a:pPr>
            <a:r>
              <a:rPr lang="et-EE"/>
              <a:t>Taotleda saab üks kord aastas. Taotluste esitamise viimane kuupäev on 1. september</a:t>
            </a:r>
          </a:p>
          <a:p>
            <a:pPr marL="285750" indent="-285750">
              <a:buChar char="•"/>
            </a:pPr>
            <a:r>
              <a:rPr lang="et-EE"/>
              <a:t>Taotlusi hindab ekspertkomisjon ja toetuse andmise otsustab linnavalitsus</a:t>
            </a:r>
          </a:p>
          <a:p>
            <a:pPr marL="285750" indent="-285750">
              <a:buChar char="•"/>
            </a:pPr>
            <a:r>
              <a:rPr lang="et-EE"/>
              <a:t>2023.a saab suurprojekti toetust 17 spordisündmust, kogusummas 245 300 eurot</a:t>
            </a:r>
          </a:p>
          <a:p>
            <a:pPr marL="285750" indent="-285750">
              <a:buChar char="•"/>
            </a:pPr>
            <a:r>
              <a:rPr lang="et-EE"/>
              <a:t>Suuremad toetuse saajad:</a:t>
            </a:r>
          </a:p>
          <a:p>
            <a:pPr marL="285750" indent="-285750">
              <a:buFont typeface="Calibri" panose="020B0604020202020204" pitchFamily="34" charset="0"/>
              <a:buChar char="-"/>
            </a:pPr>
            <a:r>
              <a:rPr lang="et-EE"/>
              <a:t>Tartu Maraton – 42 500 eurot</a:t>
            </a:r>
          </a:p>
          <a:p>
            <a:pPr marL="285750" indent="-285750">
              <a:buFont typeface="Calibri" panose="020B0604020202020204" pitchFamily="34" charset="0"/>
              <a:buChar char="-"/>
            </a:pPr>
            <a:r>
              <a:rPr lang="et-EE"/>
              <a:t>Tour of Estonia (jalgrattasport) - 21 000 eurot</a:t>
            </a:r>
          </a:p>
          <a:p>
            <a:pPr marL="285750" indent="-285750">
              <a:buFont typeface="Calibri" panose="020B0604020202020204" pitchFamily="34" charset="0"/>
              <a:buChar char="-"/>
            </a:pPr>
            <a:r>
              <a:rPr lang="et-EE"/>
              <a:t>Rahvusvahelised SELL Üliõpilasmängud - 19 500 eurot</a:t>
            </a:r>
          </a:p>
          <a:p>
            <a:pPr marL="285750" indent="-285750">
              <a:buChar char="•"/>
            </a:pPr>
            <a:r>
              <a:rPr lang="et-EE">
                <a:hlinkClick r:id="rId2"/>
              </a:rPr>
              <a:t>Toetused 2023. aastal</a:t>
            </a:r>
            <a:endParaRPr lang="et-EE"/>
          </a:p>
          <a:p>
            <a:endParaRPr lang="et-EE"/>
          </a:p>
        </p:txBody>
      </p:sp>
    </p:spTree>
    <p:extLst>
      <p:ext uri="{BB962C8B-B14F-4D97-AF65-F5344CB8AC3E}">
        <p14:creationId xmlns:p14="http://schemas.microsoft.com/office/powerpoint/2010/main" val="252522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367F-2030-1967-A5E6-D2E94CCCC0BA}"/>
              </a:ext>
            </a:extLst>
          </p:cNvPr>
          <p:cNvSpPr>
            <a:spLocks noGrp="1"/>
          </p:cNvSpPr>
          <p:nvPr>
            <p:ph type="title"/>
          </p:nvPr>
        </p:nvSpPr>
        <p:spPr/>
        <p:txBody>
          <a:bodyPr/>
          <a:lstStyle/>
          <a:p>
            <a:r>
              <a:rPr lang="et-EE"/>
              <a:t>Spordi väikeprojektid</a:t>
            </a:r>
          </a:p>
        </p:txBody>
      </p:sp>
      <p:sp>
        <p:nvSpPr>
          <p:cNvPr id="3" name="Slide Number Placeholder 2">
            <a:extLst>
              <a:ext uri="{FF2B5EF4-FFF2-40B4-BE49-F238E27FC236}">
                <a16:creationId xmlns:a16="http://schemas.microsoft.com/office/drawing/2014/main" id="{FDBFBDE1-5754-135C-3FCC-452201C6489B}"/>
              </a:ext>
            </a:extLst>
          </p:cNvPr>
          <p:cNvSpPr>
            <a:spLocks noGrp="1"/>
          </p:cNvSpPr>
          <p:nvPr>
            <p:ph type="sldNum" sz="quarter" idx="4"/>
          </p:nvPr>
        </p:nvSpPr>
        <p:spPr/>
        <p:txBody>
          <a:bodyPr/>
          <a:lstStyle/>
          <a:p>
            <a:fld id="{C290531D-293B-5D42-8EA8-E3B77753EB99}" type="slidenum">
              <a:rPr lang="en-EE" smtClean="0"/>
              <a:pPr/>
              <a:t>6</a:t>
            </a:fld>
            <a:endParaRPr lang="en-EE"/>
          </a:p>
        </p:txBody>
      </p:sp>
      <p:sp>
        <p:nvSpPr>
          <p:cNvPr id="4" name="Text Placeholder 3">
            <a:extLst>
              <a:ext uri="{FF2B5EF4-FFF2-40B4-BE49-F238E27FC236}">
                <a16:creationId xmlns:a16="http://schemas.microsoft.com/office/drawing/2014/main" id="{BDE3C270-9CA3-51E0-3CDC-F23895F4EE04}"/>
              </a:ext>
            </a:extLst>
          </p:cNvPr>
          <p:cNvSpPr>
            <a:spLocks noGrp="1"/>
          </p:cNvSpPr>
          <p:nvPr>
            <p:ph type="body" sz="quarter" idx="10"/>
          </p:nvPr>
        </p:nvSpPr>
        <p:spPr/>
        <p:txBody>
          <a:bodyPr vert="horz" lIns="91440" tIns="0" rIns="91440" bIns="0" numCol="1" rtlCol="0" anchor="t">
            <a:noAutofit/>
          </a:bodyPr>
          <a:lstStyle/>
          <a:p>
            <a:pPr marL="285750" indent="-285750">
              <a:buChar char="•"/>
            </a:pPr>
            <a:r>
              <a:rPr lang="et-EE"/>
              <a:t>Toetada avalikkusele suunatud spordisündmust või -sündmuste sarja</a:t>
            </a:r>
          </a:p>
          <a:p>
            <a:pPr marL="285750" indent="-285750">
              <a:buChar char="•"/>
            </a:pPr>
            <a:r>
              <a:rPr lang="et-EE"/>
              <a:t>Toetuse alammäär on 400 eurot ja ülemmäär 4000 eurot</a:t>
            </a:r>
          </a:p>
          <a:p>
            <a:pPr marL="285750" indent="-285750">
              <a:buChar char="•"/>
            </a:pPr>
            <a:r>
              <a:rPr lang="et-EE"/>
              <a:t>Taotlusvoorud kaks korda aastas. 1. november esimese poolaasta sündmustele ja 1. aprill teise poolaasta sündmustele</a:t>
            </a:r>
          </a:p>
          <a:p>
            <a:pPr marL="285750" indent="-285750">
              <a:buChar char="•"/>
            </a:pPr>
            <a:r>
              <a:rPr lang="et-EE"/>
              <a:t>Taotlusi hindab ekspertkomisjon ja toetuse andmise otsustab linnavalitsus</a:t>
            </a:r>
          </a:p>
          <a:p>
            <a:pPr marL="285750" indent="-285750">
              <a:buChar char="•"/>
            </a:pPr>
            <a:r>
              <a:rPr lang="et-EE"/>
              <a:t>2023.a 1. p/a toetust saab 49 projekti kogusummas 82 834 eurot</a:t>
            </a:r>
          </a:p>
          <a:p>
            <a:pPr marL="285750" indent="-285750">
              <a:buChar char="•"/>
            </a:pPr>
            <a:r>
              <a:rPr lang="et-EE"/>
              <a:t>2023.a 2. p/a taotlused on menetluses ja hindamisel</a:t>
            </a:r>
          </a:p>
          <a:p>
            <a:pPr marL="285750" indent="-285750">
              <a:buChar char="•"/>
            </a:pPr>
            <a:r>
              <a:rPr lang="et-EE">
                <a:hlinkClick r:id="rId2"/>
              </a:rPr>
              <a:t>Toetused 2023.a 1. poolaasta</a:t>
            </a:r>
            <a:endParaRPr lang="et-EE"/>
          </a:p>
          <a:p>
            <a:pPr marL="285750" indent="-285750">
              <a:buChar char="•"/>
            </a:pPr>
            <a:endParaRPr lang="et-EE"/>
          </a:p>
          <a:p>
            <a:pPr marL="285750" indent="-285750">
              <a:buChar char="•"/>
            </a:pPr>
            <a:endParaRPr lang="et-EE"/>
          </a:p>
        </p:txBody>
      </p:sp>
    </p:spTree>
    <p:extLst>
      <p:ext uri="{BB962C8B-B14F-4D97-AF65-F5344CB8AC3E}">
        <p14:creationId xmlns:p14="http://schemas.microsoft.com/office/powerpoint/2010/main" val="1386422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D1CC-2E80-AD19-025C-BF1E54092A41}"/>
              </a:ext>
            </a:extLst>
          </p:cNvPr>
          <p:cNvSpPr>
            <a:spLocks noGrp="1"/>
          </p:cNvSpPr>
          <p:nvPr>
            <p:ph type="title"/>
          </p:nvPr>
        </p:nvSpPr>
        <p:spPr/>
        <p:txBody>
          <a:bodyPr/>
          <a:lstStyle/>
          <a:p>
            <a:r>
              <a:rPr lang="et-EE"/>
              <a:t>Tartu linna esindusvõistkonna toetus</a:t>
            </a:r>
          </a:p>
        </p:txBody>
      </p:sp>
      <p:sp>
        <p:nvSpPr>
          <p:cNvPr id="3" name="Slide Number Placeholder 2">
            <a:extLst>
              <a:ext uri="{FF2B5EF4-FFF2-40B4-BE49-F238E27FC236}">
                <a16:creationId xmlns:a16="http://schemas.microsoft.com/office/drawing/2014/main" id="{57885763-931B-250C-365B-557D13C628CB}"/>
              </a:ext>
            </a:extLst>
          </p:cNvPr>
          <p:cNvSpPr>
            <a:spLocks noGrp="1"/>
          </p:cNvSpPr>
          <p:nvPr>
            <p:ph type="sldNum" sz="quarter" idx="4"/>
          </p:nvPr>
        </p:nvSpPr>
        <p:spPr/>
        <p:txBody>
          <a:bodyPr/>
          <a:lstStyle/>
          <a:p>
            <a:fld id="{C290531D-293B-5D42-8EA8-E3B77753EB99}" type="slidenum">
              <a:rPr lang="en-EE" smtClean="0"/>
              <a:pPr/>
              <a:t>7</a:t>
            </a:fld>
            <a:endParaRPr lang="en-EE"/>
          </a:p>
        </p:txBody>
      </p:sp>
      <p:sp>
        <p:nvSpPr>
          <p:cNvPr id="4" name="Text Placeholder 3">
            <a:extLst>
              <a:ext uri="{FF2B5EF4-FFF2-40B4-BE49-F238E27FC236}">
                <a16:creationId xmlns:a16="http://schemas.microsoft.com/office/drawing/2014/main" id="{C1A75511-EDB5-A820-457E-93D6F2BEB954}"/>
              </a:ext>
            </a:extLst>
          </p:cNvPr>
          <p:cNvSpPr>
            <a:spLocks noGrp="1"/>
          </p:cNvSpPr>
          <p:nvPr>
            <p:ph type="body" sz="quarter" idx="10"/>
          </p:nvPr>
        </p:nvSpPr>
        <p:spPr>
          <a:xfrm>
            <a:off x="288925" y="1939926"/>
            <a:ext cx="9470219" cy="4692649"/>
          </a:xfrm>
        </p:spPr>
        <p:txBody>
          <a:bodyPr vert="horz" lIns="91440" tIns="0" rIns="91440" bIns="0" numCol="1" rtlCol="0" anchor="t">
            <a:noAutofit/>
          </a:bodyPr>
          <a:lstStyle/>
          <a:p>
            <a:pPr marL="285750" indent="-285750">
              <a:buChar char="•"/>
            </a:pPr>
            <a:r>
              <a:rPr lang="et-EE"/>
              <a:t>Toetada kuni kuut võistkonda, kel on kõrged sportlikud eesmärgid ja saavutused ning kes loovad avalikku huvi ja meedialast mainet Tartu linnale</a:t>
            </a:r>
          </a:p>
          <a:p>
            <a:pPr marL="285750" indent="-285750">
              <a:buFont typeface="Arial,Sans-Serif" panose="020B0604020202020204" pitchFamily="34" charset="0"/>
              <a:buChar char="•"/>
            </a:pPr>
            <a:r>
              <a:rPr lang="et-EE">
                <a:cs typeface="Arial"/>
              </a:rPr>
              <a:t>Toetuse andmise ja suuruse otsustab linnavalitsus</a:t>
            </a:r>
          </a:p>
          <a:p>
            <a:pPr marL="285750" indent="-285750">
              <a:buFont typeface="Arial,Sans-Serif" panose="020B0604020202020204" pitchFamily="34" charset="0"/>
              <a:buChar char="•"/>
            </a:pPr>
            <a:r>
              <a:rPr lang="et-EE">
                <a:cs typeface="Arial"/>
              </a:rPr>
              <a:t>2023.a toetuse suurus on 455 000 eurot ja esindusvõistkonnad on:</a:t>
            </a:r>
          </a:p>
          <a:p>
            <a:pPr marL="285750" indent="-285750">
              <a:buFont typeface="Calibri"/>
              <a:buChar char="-"/>
            </a:pPr>
            <a:r>
              <a:rPr lang="et-EE">
                <a:cs typeface="Arial"/>
              </a:rPr>
              <a:t>Team-</a:t>
            </a:r>
            <a:r>
              <a:rPr lang="et-EE" err="1">
                <a:cs typeface="Arial"/>
              </a:rPr>
              <a:t>Ampler</a:t>
            </a:r>
            <a:r>
              <a:rPr lang="et-EE">
                <a:cs typeface="Arial"/>
              </a:rPr>
              <a:t> Tartu 2024 jalgrattameeskond – 45 000 eurot</a:t>
            </a:r>
          </a:p>
          <a:p>
            <a:pPr marL="285750" indent="-285750">
              <a:buFont typeface="Calibri"/>
              <a:buChar char="-"/>
            </a:pPr>
            <a:r>
              <a:rPr lang="et-EE">
                <a:cs typeface="Arial"/>
              </a:rPr>
              <a:t>Jalgpallikool </a:t>
            </a:r>
            <a:r>
              <a:rPr lang="et-EE" err="1">
                <a:cs typeface="Arial"/>
              </a:rPr>
              <a:t>Tammeka</a:t>
            </a:r>
            <a:r>
              <a:rPr lang="et-EE">
                <a:cs typeface="Arial"/>
              </a:rPr>
              <a:t> esindusmeeskond – 70 000 eurot</a:t>
            </a:r>
          </a:p>
          <a:p>
            <a:pPr marL="285750" indent="-285750">
              <a:buFont typeface="Calibri"/>
              <a:buChar char="-"/>
            </a:pPr>
            <a:r>
              <a:rPr lang="et-EE">
                <a:cs typeface="Arial"/>
              </a:rPr>
              <a:t>Tartu Ülikool Maks ja </a:t>
            </a:r>
            <a:r>
              <a:rPr lang="et-EE" err="1">
                <a:cs typeface="Arial"/>
              </a:rPr>
              <a:t>Moorits</a:t>
            </a:r>
            <a:r>
              <a:rPr lang="et-EE">
                <a:cs typeface="Arial"/>
              </a:rPr>
              <a:t> korvpallimeeskond – 175 000 eurot</a:t>
            </a:r>
          </a:p>
          <a:p>
            <a:pPr marL="285750" indent="-285750">
              <a:buFont typeface="Calibri"/>
              <a:buChar char="-"/>
            </a:pPr>
            <a:r>
              <a:rPr lang="et-EE">
                <a:cs typeface="Arial"/>
              </a:rPr>
              <a:t>Tartu Välk 494 jäähokimeeskond - 65 000 eurot</a:t>
            </a:r>
          </a:p>
          <a:p>
            <a:pPr marL="285750" indent="-285750">
              <a:buFont typeface="Calibri"/>
              <a:buChar char="-"/>
            </a:pPr>
            <a:r>
              <a:rPr lang="et-EE">
                <a:cs typeface="Arial"/>
              </a:rPr>
              <a:t>Bigbank Tartu võrkpallimeeskond - 85 000 eurot</a:t>
            </a:r>
          </a:p>
          <a:p>
            <a:pPr marL="285750" indent="-285750">
              <a:buFont typeface="Calibri"/>
              <a:buChar char="-"/>
            </a:pPr>
            <a:r>
              <a:rPr lang="et-EE">
                <a:cs typeface="Arial"/>
              </a:rPr>
              <a:t>Tartu Ülikool/Bigbank võrkpallinaiskond - 15 000 eurot</a:t>
            </a:r>
          </a:p>
          <a:p>
            <a:pPr marL="285750" indent="-285750">
              <a:buFont typeface="Calibri"/>
              <a:buChar char="-"/>
            </a:pPr>
            <a:r>
              <a:rPr lang="et-EE">
                <a:cs typeface="Arial"/>
                <a:hlinkClick r:id="rId2"/>
              </a:rPr>
              <a:t>Toetus 2023.a</a:t>
            </a:r>
            <a:r>
              <a:rPr lang="et-EE">
                <a:cs typeface="Arial"/>
              </a:rPr>
              <a:t> </a:t>
            </a:r>
          </a:p>
          <a:p>
            <a:pPr marL="285750" indent="-285750">
              <a:buFont typeface="Calibri"/>
              <a:buChar char="-"/>
            </a:pPr>
            <a:endParaRPr lang="et-EE">
              <a:cs typeface="Arial"/>
            </a:endParaRPr>
          </a:p>
          <a:p>
            <a:pPr marL="285750" indent="-285750">
              <a:buFont typeface="Calibri" panose="020B0604020202020204" pitchFamily="34" charset="0"/>
              <a:buChar char="-"/>
            </a:pPr>
            <a:endParaRPr lang="et-EE">
              <a:cs typeface="Arial"/>
            </a:endParaRPr>
          </a:p>
          <a:p>
            <a:pPr marL="285750" indent="-285750">
              <a:buChar char="•"/>
            </a:pPr>
            <a:endParaRPr lang="et-EE"/>
          </a:p>
        </p:txBody>
      </p:sp>
    </p:spTree>
    <p:extLst>
      <p:ext uri="{BB962C8B-B14F-4D97-AF65-F5344CB8AC3E}">
        <p14:creationId xmlns:p14="http://schemas.microsoft.com/office/powerpoint/2010/main" val="2887807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0205-4BDE-0C1C-8E82-9EBA7159AB7B}"/>
              </a:ext>
            </a:extLst>
          </p:cNvPr>
          <p:cNvSpPr>
            <a:spLocks noGrp="1"/>
          </p:cNvSpPr>
          <p:nvPr>
            <p:ph type="title"/>
          </p:nvPr>
        </p:nvSpPr>
        <p:spPr/>
        <p:txBody>
          <a:bodyPr/>
          <a:lstStyle/>
          <a:p>
            <a:r>
              <a:rPr lang="et-EE"/>
              <a:t>Tartu linna koolidevahelised karikavõistlused toetus</a:t>
            </a:r>
          </a:p>
        </p:txBody>
      </p:sp>
      <p:sp>
        <p:nvSpPr>
          <p:cNvPr id="3" name="Slide Number Placeholder 2">
            <a:extLst>
              <a:ext uri="{FF2B5EF4-FFF2-40B4-BE49-F238E27FC236}">
                <a16:creationId xmlns:a16="http://schemas.microsoft.com/office/drawing/2014/main" id="{3B711E97-BC23-11E2-1E16-6096820AF430}"/>
              </a:ext>
            </a:extLst>
          </p:cNvPr>
          <p:cNvSpPr>
            <a:spLocks noGrp="1"/>
          </p:cNvSpPr>
          <p:nvPr>
            <p:ph type="sldNum" sz="quarter" idx="4"/>
          </p:nvPr>
        </p:nvSpPr>
        <p:spPr/>
        <p:txBody>
          <a:bodyPr/>
          <a:lstStyle/>
          <a:p>
            <a:fld id="{C290531D-293B-5D42-8EA8-E3B77753EB99}" type="slidenum">
              <a:rPr lang="en-EE" smtClean="0"/>
              <a:pPr/>
              <a:t>8</a:t>
            </a:fld>
            <a:endParaRPr lang="en-EE"/>
          </a:p>
        </p:txBody>
      </p:sp>
      <p:sp>
        <p:nvSpPr>
          <p:cNvPr id="4" name="Text Placeholder 3">
            <a:extLst>
              <a:ext uri="{FF2B5EF4-FFF2-40B4-BE49-F238E27FC236}">
                <a16:creationId xmlns:a16="http://schemas.microsoft.com/office/drawing/2014/main" id="{099FF08D-5B84-597A-B08A-43D5AE8B1365}"/>
              </a:ext>
            </a:extLst>
          </p:cNvPr>
          <p:cNvSpPr>
            <a:spLocks noGrp="1"/>
          </p:cNvSpPr>
          <p:nvPr>
            <p:ph type="body" sz="quarter" idx="10"/>
          </p:nvPr>
        </p:nvSpPr>
        <p:spPr/>
        <p:txBody>
          <a:bodyPr vert="horz" lIns="91440" tIns="0" rIns="91440" bIns="0" numCol="1" rtlCol="0" anchor="t">
            <a:noAutofit/>
          </a:bodyPr>
          <a:lstStyle/>
          <a:p>
            <a:pPr marL="285750" indent="-285750">
              <a:buChar char="•"/>
            </a:pPr>
            <a:r>
              <a:rPr lang="et-EE"/>
              <a:t>Tutvustada ja propageerida erinevaid spordialasid läbi koolidevaheliste võistluste. </a:t>
            </a:r>
          </a:p>
          <a:p>
            <a:pPr marL="285750" indent="-285750">
              <a:buChar char="•"/>
            </a:pPr>
            <a:r>
              <a:rPr lang="et-EE"/>
              <a:t>Viiakse läbi spordialadel, mis on jõukohased kõigile ja ei eelda õppekava välist spetsiifilist ettevalmistust</a:t>
            </a:r>
          </a:p>
          <a:p>
            <a:pPr marL="285750" indent="-285750">
              <a:buFont typeface="Arial,Sans-Serif" panose="020B0604020202020204" pitchFamily="34" charset="0"/>
              <a:buChar char="•"/>
            </a:pPr>
            <a:r>
              <a:rPr lang="et-EE">
                <a:cs typeface="Arial"/>
              </a:rPr>
              <a:t>Toetust saab taotleda üks kord aastas </a:t>
            </a:r>
          </a:p>
          <a:p>
            <a:pPr marL="285750" indent="-285750">
              <a:buFont typeface="Arial,Sans-Serif" panose="020B0604020202020204" pitchFamily="34" charset="0"/>
              <a:buChar char="•"/>
            </a:pPr>
            <a:r>
              <a:rPr lang="et-EE">
                <a:cs typeface="Arial"/>
              </a:rPr>
              <a:t>Toetusel on kindel määr vahemikus 300-800 eurot. Toetuse suurus tuleneb osavõtjate arvust (N: kuni 100 õpilast, määr 300 eurot ja üle 400 õpilase, määr 800 eurot)</a:t>
            </a:r>
          </a:p>
          <a:p>
            <a:pPr marL="285750" indent="-285750">
              <a:buFont typeface="Arial,Sans-Serif" panose="020B0604020202020204" pitchFamily="34" charset="0"/>
              <a:buChar char="•"/>
            </a:pPr>
            <a:r>
              <a:rPr lang="et-EE">
                <a:cs typeface="Arial"/>
              </a:rPr>
              <a:t>2023.a saab toetust 14 erinevat koolispordiprojekti kogusummas 10 100 eurot</a:t>
            </a:r>
          </a:p>
          <a:p>
            <a:pPr marL="285750" indent="-285750">
              <a:buFont typeface="Arial,Sans-Serif" panose="020B0604020202020204" pitchFamily="34" charset="0"/>
              <a:buChar char="•"/>
            </a:pPr>
            <a:r>
              <a:rPr lang="et-EE">
                <a:cs typeface="Arial"/>
                <a:hlinkClick r:id="rId2"/>
              </a:rPr>
              <a:t>Toetused 2023.a</a:t>
            </a:r>
            <a:r>
              <a:rPr lang="et-EE">
                <a:cs typeface="Arial"/>
              </a:rPr>
              <a:t> </a:t>
            </a:r>
          </a:p>
          <a:p>
            <a:pPr marL="285750" indent="-285750">
              <a:buChar char="•"/>
            </a:pPr>
            <a:endParaRPr lang="et-EE"/>
          </a:p>
        </p:txBody>
      </p:sp>
    </p:spTree>
    <p:extLst>
      <p:ext uri="{BB962C8B-B14F-4D97-AF65-F5344CB8AC3E}">
        <p14:creationId xmlns:p14="http://schemas.microsoft.com/office/powerpoint/2010/main" val="28141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1354310-768D-5046-05C1-EE617A1E39E4}"/>
              </a:ext>
            </a:extLst>
          </p:cNvPr>
          <p:cNvSpPr>
            <a:spLocks noGrp="1"/>
          </p:cNvSpPr>
          <p:nvPr>
            <p:ph type="title"/>
          </p:nvPr>
        </p:nvSpPr>
        <p:spPr/>
        <p:txBody>
          <a:bodyPr/>
          <a:lstStyle/>
          <a:p>
            <a:r>
              <a:rPr lang="et-EE">
                <a:latin typeface="Tartu Kodanik"/>
              </a:rPr>
              <a:t>Spordiprojektid toetused</a:t>
            </a:r>
            <a:endParaRPr lang="et-EE"/>
          </a:p>
        </p:txBody>
      </p:sp>
      <p:graphicFrame>
        <p:nvGraphicFramePr>
          <p:cNvPr id="5" name="Tabel 5">
            <a:extLst>
              <a:ext uri="{FF2B5EF4-FFF2-40B4-BE49-F238E27FC236}">
                <a16:creationId xmlns:a16="http://schemas.microsoft.com/office/drawing/2014/main" id="{FD400038-A321-A7A2-3CA3-DE7B8FFD19C9}"/>
              </a:ext>
            </a:extLst>
          </p:cNvPr>
          <p:cNvGraphicFramePr>
            <a:graphicFrameLocks noGrp="1"/>
          </p:cNvGraphicFramePr>
          <p:nvPr>
            <p:ph type="tbl" sz="quarter" idx="10"/>
            <p:extLst>
              <p:ext uri="{D42A27DB-BD31-4B8C-83A1-F6EECF244321}">
                <p14:modId xmlns:p14="http://schemas.microsoft.com/office/powerpoint/2010/main" val="1194142534"/>
              </p:ext>
            </p:extLst>
          </p:nvPr>
        </p:nvGraphicFramePr>
        <p:xfrm>
          <a:off x="333375" y="2976562"/>
          <a:ext cx="5639839" cy="3247276"/>
        </p:xfrm>
        <a:graphic>
          <a:graphicData uri="http://schemas.openxmlformats.org/drawingml/2006/table">
            <a:tbl>
              <a:tblPr firstRow="1" bandRow="1">
                <a:tableStyleId>{616DA210-FB5B-4158-B5E0-FEB733F419BA}</a:tableStyleId>
              </a:tblPr>
              <a:tblGrid>
                <a:gridCol w="1753845">
                  <a:extLst>
                    <a:ext uri="{9D8B030D-6E8A-4147-A177-3AD203B41FA5}">
                      <a16:colId xmlns:a16="http://schemas.microsoft.com/office/drawing/2014/main" val="2999985883"/>
                    </a:ext>
                  </a:extLst>
                </a:gridCol>
                <a:gridCol w="1206499">
                  <a:extLst>
                    <a:ext uri="{9D8B030D-6E8A-4147-A177-3AD203B41FA5}">
                      <a16:colId xmlns:a16="http://schemas.microsoft.com/office/drawing/2014/main" val="4024152421"/>
                    </a:ext>
                  </a:extLst>
                </a:gridCol>
                <a:gridCol w="1230310">
                  <a:extLst>
                    <a:ext uri="{9D8B030D-6E8A-4147-A177-3AD203B41FA5}">
                      <a16:colId xmlns:a16="http://schemas.microsoft.com/office/drawing/2014/main" val="2609871350"/>
                    </a:ext>
                  </a:extLst>
                </a:gridCol>
                <a:gridCol w="1449185">
                  <a:extLst>
                    <a:ext uri="{9D8B030D-6E8A-4147-A177-3AD203B41FA5}">
                      <a16:colId xmlns:a16="http://schemas.microsoft.com/office/drawing/2014/main" val="1441935633"/>
                    </a:ext>
                  </a:extLst>
                </a:gridCol>
              </a:tblGrid>
              <a:tr h="491779">
                <a:tc>
                  <a:txBody>
                    <a:bodyPr/>
                    <a:lstStyle/>
                    <a:p>
                      <a:r>
                        <a:rPr lang="et-EE"/>
                        <a:t>Linna põhieelarvest</a:t>
                      </a:r>
                    </a:p>
                  </a:txBody>
                  <a:tcPr/>
                </a:tc>
                <a:tc>
                  <a:txBody>
                    <a:bodyPr/>
                    <a:lstStyle/>
                    <a:p>
                      <a:r>
                        <a:rPr lang="et-EE"/>
                        <a:t>2021</a:t>
                      </a:r>
                    </a:p>
                  </a:txBody>
                  <a:tcPr/>
                </a:tc>
                <a:tc>
                  <a:txBody>
                    <a:bodyPr/>
                    <a:lstStyle/>
                    <a:p>
                      <a:r>
                        <a:rPr lang="et-EE"/>
                        <a:t>2022</a:t>
                      </a:r>
                    </a:p>
                  </a:txBody>
                  <a:tcPr/>
                </a:tc>
                <a:tc>
                  <a:txBody>
                    <a:bodyPr/>
                    <a:lstStyle/>
                    <a:p>
                      <a:r>
                        <a:rPr lang="et-EE"/>
                        <a:t>2023</a:t>
                      </a:r>
                    </a:p>
                  </a:txBody>
                  <a:tcPr/>
                </a:tc>
                <a:extLst>
                  <a:ext uri="{0D108BD9-81ED-4DB2-BD59-A6C34878D82A}">
                    <a16:rowId xmlns:a16="http://schemas.microsoft.com/office/drawing/2014/main" val="1592384262"/>
                  </a:ext>
                </a:extLst>
              </a:tr>
              <a:tr h="491779">
                <a:tc>
                  <a:txBody>
                    <a:bodyPr/>
                    <a:lstStyle/>
                    <a:p>
                      <a:r>
                        <a:rPr lang="et-EE"/>
                        <a:t>Suurprojektid</a:t>
                      </a:r>
                    </a:p>
                  </a:txBody>
                  <a:tcPr/>
                </a:tc>
                <a:tc>
                  <a:txBody>
                    <a:bodyPr/>
                    <a:lstStyle/>
                    <a:p>
                      <a:r>
                        <a:rPr lang="et-EE"/>
                        <a:t>260 000</a:t>
                      </a:r>
                    </a:p>
                  </a:txBody>
                  <a:tcPr/>
                </a:tc>
                <a:tc>
                  <a:txBody>
                    <a:bodyPr/>
                    <a:lstStyle/>
                    <a:p>
                      <a:r>
                        <a:rPr lang="et-EE"/>
                        <a:t>309 000</a:t>
                      </a:r>
                    </a:p>
                  </a:txBody>
                  <a:tcPr/>
                </a:tc>
                <a:tc>
                  <a:txBody>
                    <a:bodyPr/>
                    <a:lstStyle/>
                    <a:p>
                      <a:r>
                        <a:rPr lang="et-EE"/>
                        <a:t>245 300*</a:t>
                      </a:r>
                    </a:p>
                  </a:txBody>
                  <a:tcPr/>
                </a:tc>
                <a:extLst>
                  <a:ext uri="{0D108BD9-81ED-4DB2-BD59-A6C34878D82A}">
                    <a16:rowId xmlns:a16="http://schemas.microsoft.com/office/drawing/2014/main" val="557370978"/>
                  </a:ext>
                </a:extLst>
              </a:tr>
              <a:tr h="491779">
                <a:tc>
                  <a:txBody>
                    <a:bodyPr/>
                    <a:lstStyle/>
                    <a:p>
                      <a:r>
                        <a:rPr lang="et-EE"/>
                        <a:t>Väikeprojektid</a:t>
                      </a:r>
                    </a:p>
                  </a:txBody>
                  <a:tcPr/>
                </a:tc>
                <a:tc>
                  <a:txBody>
                    <a:bodyPr/>
                    <a:lstStyle/>
                    <a:p>
                      <a:r>
                        <a:rPr lang="et-EE"/>
                        <a:t>146 205</a:t>
                      </a:r>
                    </a:p>
                  </a:txBody>
                  <a:tcPr/>
                </a:tc>
                <a:tc>
                  <a:txBody>
                    <a:bodyPr/>
                    <a:lstStyle/>
                    <a:p>
                      <a:r>
                        <a:rPr lang="et-EE"/>
                        <a:t>148 020</a:t>
                      </a:r>
                    </a:p>
                  </a:txBody>
                  <a:tcPr/>
                </a:tc>
                <a:tc>
                  <a:txBody>
                    <a:bodyPr/>
                    <a:lstStyle/>
                    <a:p>
                      <a:r>
                        <a:rPr lang="et-EE"/>
                        <a:t>117 970**</a:t>
                      </a:r>
                    </a:p>
                  </a:txBody>
                  <a:tcPr/>
                </a:tc>
                <a:extLst>
                  <a:ext uri="{0D108BD9-81ED-4DB2-BD59-A6C34878D82A}">
                    <a16:rowId xmlns:a16="http://schemas.microsoft.com/office/drawing/2014/main" val="5325500"/>
                  </a:ext>
                </a:extLst>
              </a:tr>
              <a:tr h="491779">
                <a:tc>
                  <a:txBody>
                    <a:bodyPr/>
                    <a:lstStyle/>
                    <a:p>
                      <a:r>
                        <a:rPr lang="et-EE"/>
                        <a:t>Esindus- võistkonnad</a:t>
                      </a:r>
                    </a:p>
                  </a:txBody>
                  <a:tcPr/>
                </a:tc>
                <a:tc>
                  <a:txBody>
                    <a:bodyPr/>
                    <a:lstStyle/>
                    <a:p>
                      <a:r>
                        <a:rPr lang="et-EE"/>
                        <a:t>287 000</a:t>
                      </a:r>
                    </a:p>
                  </a:txBody>
                  <a:tcPr/>
                </a:tc>
                <a:tc>
                  <a:txBody>
                    <a:bodyPr/>
                    <a:lstStyle/>
                    <a:p>
                      <a:r>
                        <a:rPr lang="et-EE"/>
                        <a:t>291 000</a:t>
                      </a:r>
                    </a:p>
                  </a:txBody>
                  <a:tcPr/>
                </a:tc>
                <a:tc>
                  <a:txBody>
                    <a:bodyPr/>
                    <a:lstStyle/>
                    <a:p>
                      <a:r>
                        <a:rPr lang="et-EE"/>
                        <a:t>455 000***</a:t>
                      </a:r>
                    </a:p>
                  </a:txBody>
                  <a:tcPr/>
                </a:tc>
                <a:extLst>
                  <a:ext uri="{0D108BD9-81ED-4DB2-BD59-A6C34878D82A}">
                    <a16:rowId xmlns:a16="http://schemas.microsoft.com/office/drawing/2014/main" val="792217916"/>
                  </a:ext>
                </a:extLst>
              </a:tr>
              <a:tr h="491779">
                <a:tc>
                  <a:txBody>
                    <a:bodyPr/>
                    <a:lstStyle/>
                    <a:p>
                      <a:r>
                        <a:rPr lang="et-EE"/>
                        <a:t>Koolide KV</a:t>
                      </a:r>
                    </a:p>
                  </a:txBody>
                  <a:tcPr/>
                </a:tc>
                <a:tc>
                  <a:txBody>
                    <a:bodyPr/>
                    <a:lstStyle/>
                    <a:p>
                      <a:r>
                        <a:rPr lang="et-EE"/>
                        <a:t>9 100</a:t>
                      </a:r>
                    </a:p>
                  </a:txBody>
                  <a:tcPr/>
                </a:tc>
                <a:tc>
                  <a:txBody>
                    <a:bodyPr/>
                    <a:lstStyle/>
                    <a:p>
                      <a:r>
                        <a:rPr lang="et-EE"/>
                        <a:t>8 800</a:t>
                      </a:r>
                    </a:p>
                  </a:txBody>
                  <a:tcPr/>
                </a:tc>
                <a:tc>
                  <a:txBody>
                    <a:bodyPr/>
                    <a:lstStyle/>
                    <a:p>
                      <a:r>
                        <a:rPr lang="et-EE"/>
                        <a:t>10 100</a:t>
                      </a:r>
                    </a:p>
                  </a:txBody>
                  <a:tcPr/>
                </a:tc>
                <a:extLst>
                  <a:ext uri="{0D108BD9-81ED-4DB2-BD59-A6C34878D82A}">
                    <a16:rowId xmlns:a16="http://schemas.microsoft.com/office/drawing/2014/main" val="4125999106"/>
                  </a:ext>
                </a:extLst>
              </a:tr>
              <a:tr h="491779">
                <a:tc>
                  <a:txBody>
                    <a:bodyPr/>
                    <a:lstStyle/>
                    <a:p>
                      <a:pPr lvl="0">
                        <a:buNone/>
                      </a:pPr>
                      <a:r>
                        <a:rPr lang="et-EE"/>
                        <a:t>KOKKU</a:t>
                      </a:r>
                    </a:p>
                  </a:txBody>
                  <a:tcPr/>
                </a:tc>
                <a:tc>
                  <a:txBody>
                    <a:bodyPr/>
                    <a:lstStyle/>
                    <a:p>
                      <a:pPr lvl="0">
                        <a:buNone/>
                      </a:pPr>
                      <a:r>
                        <a:rPr lang="et-EE"/>
                        <a:t>702 305</a:t>
                      </a:r>
                    </a:p>
                  </a:txBody>
                  <a:tcPr/>
                </a:tc>
                <a:tc>
                  <a:txBody>
                    <a:bodyPr/>
                    <a:lstStyle/>
                    <a:p>
                      <a:pPr lvl="0">
                        <a:buNone/>
                      </a:pPr>
                      <a:r>
                        <a:rPr lang="et-EE"/>
                        <a:t>756 820</a:t>
                      </a:r>
                    </a:p>
                  </a:txBody>
                  <a:tcPr/>
                </a:tc>
                <a:tc>
                  <a:txBody>
                    <a:bodyPr/>
                    <a:lstStyle/>
                    <a:p>
                      <a:pPr lvl="0">
                        <a:buNone/>
                      </a:pPr>
                      <a:r>
                        <a:rPr lang="et-EE"/>
                        <a:t>828 370</a:t>
                      </a:r>
                    </a:p>
                  </a:txBody>
                  <a:tcPr/>
                </a:tc>
                <a:extLst>
                  <a:ext uri="{0D108BD9-81ED-4DB2-BD59-A6C34878D82A}">
                    <a16:rowId xmlns:a16="http://schemas.microsoft.com/office/drawing/2014/main" val="3031144680"/>
                  </a:ext>
                </a:extLst>
              </a:tr>
            </a:tbl>
          </a:graphicData>
        </a:graphic>
      </p:graphicFrame>
      <p:sp>
        <p:nvSpPr>
          <p:cNvPr id="9" name="Sisu kohatäide 8">
            <a:extLst>
              <a:ext uri="{FF2B5EF4-FFF2-40B4-BE49-F238E27FC236}">
                <a16:creationId xmlns:a16="http://schemas.microsoft.com/office/drawing/2014/main" id="{F838C8A0-FC09-234C-A8A6-7724B454E165}"/>
              </a:ext>
            </a:extLst>
          </p:cNvPr>
          <p:cNvSpPr>
            <a:spLocks noGrp="1"/>
          </p:cNvSpPr>
          <p:nvPr>
            <p:ph idx="1"/>
          </p:nvPr>
        </p:nvSpPr>
        <p:spPr>
          <a:xfrm>
            <a:off x="6314121" y="2892830"/>
            <a:ext cx="5548145" cy="3501619"/>
          </a:xfrm>
        </p:spPr>
        <p:txBody>
          <a:bodyPr/>
          <a:lstStyle/>
          <a:p>
            <a:endParaRPr lang="et-EE"/>
          </a:p>
          <a:p>
            <a:endParaRPr lang="et-EE"/>
          </a:p>
          <a:p>
            <a:endParaRPr lang="et-EE"/>
          </a:p>
          <a:p>
            <a:endParaRPr lang="et-EE"/>
          </a:p>
          <a:p>
            <a:endParaRPr lang="et-EE"/>
          </a:p>
          <a:p>
            <a:r>
              <a:rPr lang="et-EE"/>
              <a:t>*ilma WRC </a:t>
            </a:r>
            <a:r>
              <a:rPr lang="et-EE" err="1"/>
              <a:t>Rally</a:t>
            </a:r>
            <a:r>
              <a:rPr lang="et-EE"/>
              <a:t> Estonia toetuseta (2022. a 75 000), on ettepanekuna arutuses linna lisaeelarvest</a:t>
            </a:r>
          </a:p>
          <a:p>
            <a:r>
              <a:rPr lang="et-EE"/>
              <a:t>** lisavahendid (20 000) on linna lisaeelarve arutelus</a:t>
            </a:r>
          </a:p>
          <a:p>
            <a:r>
              <a:rPr lang="et-EE"/>
              <a:t>***4 esindusvõistkonna asemel 6 esindusvõistkonda</a:t>
            </a:r>
          </a:p>
          <a:p>
            <a:endParaRPr lang="et-EE"/>
          </a:p>
        </p:txBody>
      </p:sp>
    </p:spTree>
    <p:extLst>
      <p:ext uri="{BB962C8B-B14F-4D97-AF65-F5344CB8AC3E}">
        <p14:creationId xmlns:p14="http://schemas.microsoft.com/office/powerpoint/2010/main" val="2493267460"/>
      </p:ext>
    </p:extLst>
  </p:cSld>
  <p:clrMapOvr>
    <a:masterClrMapping/>
  </p:clrMapOvr>
</p:sld>
</file>

<file path=ppt/theme/theme1.xml><?xml version="1.0" encoding="utf-8"?>
<a:theme xmlns:a="http://schemas.openxmlformats.org/drawingml/2006/main" name="1_Tartu_PPT">
  <a:themeElements>
    <a:clrScheme name="Tartu värvid">
      <a:dk1>
        <a:srgbClr val="000000"/>
      </a:dk1>
      <a:lt1>
        <a:srgbClr val="F7F2E9"/>
      </a:lt1>
      <a:dk2>
        <a:srgbClr val="5C4140"/>
      </a:dk2>
      <a:lt2>
        <a:srgbClr val="E1DEC5"/>
      </a:lt2>
      <a:accent1>
        <a:srgbClr val="F14C2A"/>
      </a:accent1>
      <a:accent2>
        <a:srgbClr val="055541"/>
      </a:accent2>
      <a:accent3>
        <a:srgbClr val="3856A3"/>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3" id="{2BB33750-61A7-EE45-B1CF-2FBF0FA8426B}" vid="{658FFD23-39DC-5D44-849B-C481721E5532}"/>
    </a:ext>
  </a:extLst>
</a:theme>
</file>

<file path=ppt/theme/theme2.xml><?xml version="1.0" encoding="utf-8"?>
<a:theme xmlns:a="http://schemas.openxmlformats.org/drawingml/2006/main" name="2_Tartu_PPT_tume">
  <a:themeElements>
    <a:clrScheme name="Tartu_v2">
      <a:dk1>
        <a:srgbClr val="000000"/>
      </a:dk1>
      <a:lt1>
        <a:srgbClr val="F7F2E9"/>
      </a:lt1>
      <a:dk2>
        <a:srgbClr val="5C4140"/>
      </a:dk2>
      <a:lt2>
        <a:srgbClr val="E1DEC5"/>
      </a:lt2>
      <a:accent1>
        <a:srgbClr val="055541"/>
      </a:accent1>
      <a:accent2>
        <a:srgbClr val="055541"/>
      </a:accent2>
      <a:accent3>
        <a:srgbClr val="3856A3"/>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3" id="{2BB33750-61A7-EE45-B1CF-2FBF0FA8426B}" vid="{6D38E0A4-F03A-574D-AC5A-F07B6FCF00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76252EDF9A6F41987588E421868E5A" ma:contentTypeVersion="15" ma:contentTypeDescription="Create a new document." ma:contentTypeScope="" ma:versionID="ebbb820016154ea91b5b3fe2028120b6">
  <xsd:schema xmlns:xsd="http://www.w3.org/2001/XMLSchema" xmlns:xs="http://www.w3.org/2001/XMLSchema" xmlns:p="http://schemas.microsoft.com/office/2006/metadata/properties" xmlns:ns2="c1beb441-3501-4900-9211-4eef1f30246c" xmlns:ns3="5ad3382e-ecfd-4c82-99dc-2baf9a63a9a8" targetNamespace="http://schemas.microsoft.com/office/2006/metadata/properties" ma:root="true" ma:fieldsID="cda8a51a740a05087c57ece00e8d0e00" ns2:_="" ns3:_="">
    <xsd:import namespace="c1beb441-3501-4900-9211-4eef1f30246c"/>
    <xsd:import namespace="5ad3382e-ecfd-4c82-99dc-2baf9a63a9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beb441-3501-4900-9211-4eef1f3024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ed5000a-17e7-4dee-8438-118faead1c9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d3382e-ecfd-4c82-99dc-2baf9a63a9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3fc78f4-0064-46aa-8d95-771d7dbaa69a}" ma:internalName="TaxCatchAll" ma:showField="CatchAllData" ma:web="5ad3382e-ecfd-4c82-99dc-2baf9a63a9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beb441-3501-4900-9211-4eef1f30246c">
      <Terms xmlns="http://schemas.microsoft.com/office/infopath/2007/PartnerControls"/>
    </lcf76f155ced4ddcb4097134ff3c332f>
    <TaxCatchAll xmlns="5ad3382e-ecfd-4c82-99dc-2baf9a63a9a8" xsi:nil="true"/>
  </documentManagement>
</p:properties>
</file>

<file path=customXml/itemProps1.xml><?xml version="1.0" encoding="utf-8"?>
<ds:datastoreItem xmlns:ds="http://schemas.openxmlformats.org/officeDocument/2006/customXml" ds:itemID="{C7AAB48E-DB8B-4A06-8B93-5B405E922699}">
  <ds:schemaRefs>
    <ds:schemaRef ds:uri="http://schemas.microsoft.com/sharepoint/v3/contenttype/forms"/>
  </ds:schemaRefs>
</ds:datastoreItem>
</file>

<file path=customXml/itemProps2.xml><?xml version="1.0" encoding="utf-8"?>
<ds:datastoreItem xmlns:ds="http://schemas.openxmlformats.org/officeDocument/2006/customXml" ds:itemID="{D4FAAAF7-E928-4EC2-9F9B-CE5C9D6C2187}">
  <ds:schemaRefs>
    <ds:schemaRef ds:uri="5ad3382e-ecfd-4c82-99dc-2baf9a63a9a8"/>
    <ds:schemaRef ds:uri="c1beb441-3501-4900-9211-4eef1f3024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CB99CD-BF73-4DD4-8A1D-0864FE7A3C9B}">
  <ds:schemaRefs>
    <ds:schemaRef ds:uri="5ad3382e-ecfd-4c82-99dc-2baf9a63a9a8"/>
    <ds:schemaRef ds:uri="c1beb441-3501-4900-9211-4eef1f3024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Tartu_PPT_Rahulik roheline</Template>
  <Application>Microsoft Office PowerPoint</Application>
  <PresentationFormat>Laiekraan</PresentationFormat>
  <Slides>25</Slides>
  <Notes>2</Notes>
  <HiddenSlides>0</HiddenSlides>
  <ScaleCrop>false</ScaleCrop>
  <HeadingPairs>
    <vt:vector size="4" baseType="variant">
      <vt:variant>
        <vt:lpstr>Kujundus</vt:lpstr>
      </vt:variant>
      <vt:variant>
        <vt:i4>2</vt:i4>
      </vt:variant>
      <vt:variant>
        <vt:lpstr>Slaidipealkirjad</vt:lpstr>
      </vt:variant>
      <vt:variant>
        <vt:i4>25</vt:i4>
      </vt:variant>
    </vt:vector>
  </HeadingPairs>
  <TitlesOfParts>
    <vt:vector size="27" baseType="lpstr">
      <vt:lpstr>1_Tartu_PPT</vt:lpstr>
      <vt:lpstr>2_Tartu_PPT_tume</vt:lpstr>
      <vt:lpstr>Tartu spordivaldkonna rahastamine</vt:lpstr>
      <vt:lpstr>Eesmärk</vt:lpstr>
      <vt:lpstr>Toetuste liigid</vt:lpstr>
      <vt:lpstr>Spordiprojektid</vt:lpstr>
      <vt:lpstr>Spordi suurprojektid</vt:lpstr>
      <vt:lpstr>Spordi väikeprojektid</vt:lpstr>
      <vt:lpstr>Tartu linna esindusvõistkonna toetus</vt:lpstr>
      <vt:lpstr>Tartu linna koolidevahelised karikavõistlused toetus</vt:lpstr>
      <vt:lpstr>Spordiprojektid toetused</vt:lpstr>
      <vt:lpstr>Huvihariduse ja huvitegevuse toetused</vt:lpstr>
      <vt:lpstr>Huvihariduse tegevustoetus</vt:lpstr>
      <vt:lpstr>Huvihariduse arengu- ja investeeringutoetus</vt:lpstr>
      <vt:lpstr>Spordirajatiste toetus</vt:lpstr>
      <vt:lpstr>Spordirajatiste toetus</vt:lpstr>
      <vt:lpstr>Spordirajatiste 3. sektori toetus</vt:lpstr>
      <vt:lpstr>Spordirajatiste toetus</vt:lpstr>
      <vt:lpstr>Tippspordi stipendium</vt:lpstr>
      <vt:lpstr>Tartu tippspordi stipendium</vt:lpstr>
      <vt:lpstr>Spordi valdkonna preemiad</vt:lpstr>
      <vt:lpstr>Spordi valdkonna preemiad</vt:lpstr>
      <vt:lpstr>Mobiilsustoetused</vt:lpstr>
      <vt:lpstr>Mobiilsustoetused</vt:lpstr>
      <vt:lpstr>Spordipaikade ja –rajatiste investeeringud</vt:lpstr>
      <vt:lpstr>Investeeringud spordirajatistesse ja liikumispaikadesse</vt:lpstr>
      <vt:lpstr>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Tartu Powerpoint esitluspõhi</dc:title>
  <dc:creator>Veljo Lamp</dc:creator>
  <cp:revision>1</cp:revision>
  <dcterms:created xsi:type="dcterms:W3CDTF">2023-04-11T07:33:39Z</dcterms:created>
  <dcterms:modified xsi:type="dcterms:W3CDTF">2023-04-27T10:53:22Z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0x0101005A76252EDF9A6F41987588E421868E5A</vt:lpwstr>
  </property>
  <property fmtid="{D5CDD505-2E9C-101B-9397-08002B2CF9AE}" pid="3" name="MediaServiceImageTags">
    <vt:lpwstr/>
  </property>
</Properties>
</file>