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385" r:id="rId6"/>
    <p:sldId id="388" r:id="rId7"/>
    <p:sldId id="383" r:id="rId8"/>
    <p:sldId id="348" r:id="rId9"/>
    <p:sldId id="382" r:id="rId10"/>
    <p:sldId id="384" r:id="rId11"/>
    <p:sldId id="289" r:id="rId1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87456" autoAdjust="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0380A-BA1F-4706-BDAE-18578426772D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D496D-8A83-47D6-A22F-421A967CDAF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39890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5BD5-C7DF-4E73-916B-D86B5BB16D40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09CA-960E-4BB7-8A4D-C653B1C4931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79626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5BD5-C7DF-4E73-916B-D86B5BB16D40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09CA-960E-4BB7-8A4D-C653B1C4931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9383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5BD5-C7DF-4E73-916B-D86B5BB16D40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09CA-960E-4BB7-8A4D-C653B1C4931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5662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5BD5-C7DF-4E73-916B-D86B5BB16D40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09CA-960E-4BB7-8A4D-C653B1C4931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8042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5BD5-C7DF-4E73-916B-D86B5BB16D40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09CA-960E-4BB7-8A4D-C653B1C4931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6577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5BD5-C7DF-4E73-916B-D86B5BB16D40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09CA-960E-4BB7-8A4D-C653B1C4931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7518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5BD5-C7DF-4E73-916B-D86B5BB16D40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09CA-960E-4BB7-8A4D-C653B1C4931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1523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5BD5-C7DF-4E73-916B-D86B5BB16D40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09CA-960E-4BB7-8A4D-C653B1C4931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5040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5BD5-C7DF-4E73-916B-D86B5BB16D40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09CA-960E-4BB7-8A4D-C653B1C4931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3462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5BD5-C7DF-4E73-916B-D86B5BB16D40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09CA-960E-4BB7-8A4D-C653B1C4931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7630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5BD5-C7DF-4E73-916B-D86B5BB16D40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09CA-960E-4BB7-8A4D-C653B1C4931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2676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F5BD5-C7DF-4E73-916B-D86B5BB16D40}" type="datetimeFigureOut">
              <a:rPr lang="et-EE" smtClean="0"/>
              <a:t>28.03.2022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409CA-960E-4BB7-8A4D-C653B1C4931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5425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6"/>
          <a:stretch/>
        </p:blipFill>
        <p:spPr>
          <a:xfrm>
            <a:off x="20" y="10"/>
            <a:ext cx="12191980" cy="457199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26E481-B945-4179-BD79-05E96E9B29E1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99107" y="5091763"/>
            <a:ext cx="2974207" cy="1264587"/>
          </a:xfrm>
        </p:spPr>
        <p:txBody>
          <a:bodyPr anchor="ctr">
            <a:normAutofit/>
          </a:bodyPr>
          <a:lstStyle/>
          <a:p>
            <a:pPr algn="r"/>
            <a:r>
              <a:rPr lang="et-EE" sz="2000" dirty="0">
                <a:latin typeface="Muli" panose="02000503000000000000" pitchFamily="2" charset="-70"/>
                <a:cs typeface="Arial" panose="020B0604020202020204" pitchFamily="34" charset="0"/>
              </a:rPr>
              <a:t>29.03.22 </a:t>
            </a:r>
          </a:p>
          <a:p>
            <a:pPr algn="r"/>
            <a:r>
              <a:rPr lang="et-EE" sz="2000" dirty="0">
                <a:latin typeface="Muli" panose="02000503000000000000" pitchFamily="2" charset="-70"/>
                <a:cs typeface="Arial" panose="020B0604020202020204" pitchFamily="34" charset="0"/>
              </a:rPr>
              <a:t>Rene Kiis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DCCB0FD-FDAA-E14F-9CA3-53F1029F73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95632"/>
            <a:ext cx="9144000" cy="2414331"/>
          </a:xfrm>
        </p:spPr>
        <p:txBody>
          <a:bodyPr>
            <a:noAutofit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687576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531845"/>
            <a:ext cx="10691813" cy="5645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5400" b="1" spc="800" dirty="0">
                <a:cs typeface="Arial" panose="020B0604020202020204" pitchFamily="34" charset="0"/>
              </a:rPr>
              <a:t>TARTU TURG</a:t>
            </a:r>
          </a:p>
          <a:p>
            <a:pPr marL="0" indent="0" algn="just">
              <a:buNone/>
            </a:pP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TURU LUGU: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Tartu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Turg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pikkade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traditsioonidega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Lõuna-Eesti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toidukultuuri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hoidja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arendaja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Meie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roll on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seista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selle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eest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et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sinuni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jõuaks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tooraine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maitseelamus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võimalikult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lähedalt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keskkonnasõbralikult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värskelt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Koostöös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väiketootjate-kauplejatega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kokkade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teiste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toidusõpradega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arendame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kohalikku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toidukultuuri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ning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soovime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sinuga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jagada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toidukirge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maitseelamust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ostuemotsiooni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mida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mujalt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Toidu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valmistamine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olema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keeruline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Turul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näeme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marL="0" indent="0" algn="just">
              <a:buNone/>
            </a:pPr>
            <a:endParaRPr lang="et-E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t-E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MEIE MISSIOON: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Tartu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missiooniks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pakkuda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häid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ja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aiasaadusi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ning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muud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harida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kõiki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osapooli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tooraine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kasutamises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tervislikul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toitumisel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luua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ostuelamust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ning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edendada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kohalikku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kaubanduskultuuri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Lisaks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toetame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alustavat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tootjat-kauplejat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loome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talle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soodsa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keskkonna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tingimused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igapäevaseks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suhtluseks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ostjaga</a:t>
            </a: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t-EE" sz="5400" spc="800" dirty="0"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6205F2-8919-43F3-A1C2-98A6693A0D9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802855"/>
            <a:ext cx="2306595" cy="105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6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531845"/>
            <a:ext cx="10691813" cy="564511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t-EE" sz="5400" b="1" spc="800" dirty="0">
                <a:cs typeface="Arial" panose="020B0604020202020204" pitchFamily="34" charset="0"/>
              </a:rPr>
              <a:t>TURU TOIMIMINE:</a:t>
            </a:r>
          </a:p>
          <a:p>
            <a:pPr marL="0" indent="0">
              <a:buNone/>
            </a:pPr>
            <a:endParaRPr lang="et-EE" sz="2400" b="1" spc="800" dirty="0">
              <a:cs typeface="Arial" panose="020B0604020202020204" pitchFamily="34" charset="0"/>
            </a:endParaRPr>
          </a:p>
          <a:p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Turul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saab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kaubelda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: </a:t>
            </a:r>
            <a:r>
              <a:rPr lang="en-US" sz="26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päevapiletiga</a:t>
            </a:r>
            <a:r>
              <a:rPr lang="en-US" sz="2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külaliskaupleja</a:t>
            </a:r>
            <a:r>
              <a:rPr lang="et-EE" sz="2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t-EE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ja </a:t>
            </a:r>
            <a:r>
              <a:rPr lang="et-EE" sz="2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lepinguga pikemaajaliselt</a:t>
            </a:r>
            <a:r>
              <a:rPr lang="en-US" sz="2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–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pakume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variante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vastavalt</a:t>
            </a:r>
            <a:r>
              <a:rPr lang="en-US" sz="2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kaupleja</a:t>
            </a:r>
            <a:r>
              <a:rPr lang="en-US" sz="2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soovile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Hinnad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kujundab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turg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ja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kauplejaga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läbirääkimiste</a:t>
            </a:r>
            <a:r>
              <a:rPr lang="en-US" sz="2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käigus</a:t>
            </a:r>
            <a:r>
              <a:rPr lang="en-US" sz="2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lepitakse</a:t>
            </a:r>
            <a:r>
              <a:rPr lang="en-US" sz="2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kokku</a:t>
            </a:r>
            <a:r>
              <a:rPr lang="et-EE" sz="2600" b="1" dirty="0">
                <a:solidFill>
                  <a:srgbClr val="000000"/>
                </a:solidFill>
                <a:ea typeface="Calibri" panose="020F0502020204030204" pitchFamily="34" charset="0"/>
              </a:rPr>
              <a:t> 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müügikoha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mahud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ning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periood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Enamus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lepinguid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sõlmitakse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sügisel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järgmiseks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aastaks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mis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annab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väiketootjatele-kauplejatele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kindluse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ja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üürihinna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stabiilsuse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</a:t>
            </a:r>
            <a:endParaRPr lang="et-EE" sz="26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r>
              <a:rPr lang="et-EE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Turg on pika ajalooga kauplemise koht, avatud kõigile, </a:t>
            </a:r>
            <a:r>
              <a:rPr lang="et-EE" sz="2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hüppelaud alustavale ettevõtjale</a:t>
            </a:r>
            <a:r>
              <a:rPr lang="et-EE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Suvel on turuhoones kodumaise toodangu hinnanguline osakaal 90% (suurem kui tavakaubanduses). Hooajaväliselt see langeb, sest eestimaist aiasaadust ei ole võimalik saada.</a:t>
            </a:r>
            <a:r>
              <a:rPr lang="et-EE" sz="26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t-EE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Turg soosib kohalikku ja selleks on loodud </a:t>
            </a:r>
            <a:r>
              <a:rPr lang="et-EE" sz="2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Turu Tempel</a:t>
            </a:r>
            <a:r>
              <a:rPr lang="et-EE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Külastajate lemmikut premeerime </a:t>
            </a:r>
            <a:r>
              <a:rPr lang="et-EE" sz="2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Turu Päikese </a:t>
            </a:r>
            <a:r>
              <a:rPr lang="et-EE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nimetusega.</a:t>
            </a:r>
          </a:p>
          <a:p>
            <a:endParaRPr lang="en-US" sz="26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r>
              <a:rPr lang="et-EE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Turul on </a:t>
            </a:r>
            <a:r>
              <a:rPr lang="et-EE" sz="2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hooajal üle 200 rendilepingu</a:t>
            </a:r>
            <a:r>
              <a:rPr lang="et-EE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üle 100 külaliskaupleja. Iga kuu keegi alustab ja keegi lõpetab.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Talupidajatele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ja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väikekaupmeestele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on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turg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üks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vähestest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müügikanalitest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kus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ise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oma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toodetega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kaubelda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Avaturg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pakub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selleks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ennekõike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hooajalist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ja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turuhoone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aastaringset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võimalust</a:t>
            </a: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</a:t>
            </a:r>
            <a:endParaRPr lang="et-EE" sz="26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r>
              <a:rPr lang="et-EE" sz="2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Turg ise midagi ei müü</a:t>
            </a:r>
            <a:r>
              <a:rPr lang="et-EE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vaid loob müügikeskkonna ja </a:t>
            </a:r>
            <a:r>
              <a:rPr lang="et-EE" sz="2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turundab</a:t>
            </a:r>
            <a:r>
              <a:rPr lang="et-EE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seda. Kauplejad on iseseisvad ettevõtjad, kes määravad oma kauba sortimendi, oma kaubamärgi ja nimetused ning vastutavad selle eest.</a:t>
            </a:r>
            <a:endParaRPr lang="en-US" sz="26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t-EE" sz="5400" b="1" spc="800" dirty="0"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6205F2-8919-43F3-A1C2-98A6693A0D9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802855"/>
            <a:ext cx="2306595" cy="105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082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531845"/>
            <a:ext cx="10691813" cy="5645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5400" b="1" spc="800" dirty="0">
                <a:cs typeface="Arial" panose="020B0604020202020204" pitchFamily="34" charset="0"/>
              </a:rPr>
              <a:t>2021.a.EESMÄRGID</a:t>
            </a:r>
          </a:p>
          <a:p>
            <a:pPr marL="0" indent="0">
              <a:buNone/>
            </a:pP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t-EE" sz="24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1) Avaturu arendus: </a:t>
            </a:r>
            <a:r>
              <a:rPr lang="et-EE" sz="2400" b="1" dirty="0" err="1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puhkeplatsi</a:t>
            </a:r>
            <a:r>
              <a:rPr lang="et-EE" sz="24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uute müügipunktide, kohvikute, sündmuste abil tuua uusi külastajaid ja muuta linnakodanikule atraktiivsemaks Emajõe äär</a:t>
            </a:r>
            <a:r>
              <a:rPr lang="et-EE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t-EE" sz="24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2) Turuhoone ostukeskkonna arendus: muusika,</a:t>
            </a:r>
            <a:r>
              <a:rPr lang="et-EE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t-EE" sz="24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kohvik, </a:t>
            </a:r>
            <a:r>
              <a:rPr lang="et-EE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väljapanekute koolitus, </a:t>
            </a:r>
            <a:r>
              <a:rPr lang="et-EE" sz="24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välisvalgustus</a:t>
            </a:r>
            <a:r>
              <a:rPr lang="et-EE" sz="2400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t-EE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3) Korraldada 10 (</a:t>
            </a:r>
            <a:r>
              <a:rPr lang="et-EE" sz="24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t-EE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turundussündmust (sh laadad), </a:t>
            </a:r>
            <a:r>
              <a:rPr lang="et-EE" sz="24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mille kauplejate tagasiside on vähemalt hea.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t-EE" sz="24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4) Tõsta turu mainet läbi ajakirjanduse ja jätkata Turu Templi propageerimist. 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t-EE" sz="24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5) Läbi uute müügikohtade ja uute partnerite, tõsta müügikäivet ning täita eelarve.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t-EE" sz="2400" b="1" spc="8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t-EE" sz="2400" b="1" spc="800" dirty="0">
              <a:cs typeface="Arial" panose="020B0604020202020204" pitchFamily="34" charset="0"/>
            </a:endParaRPr>
          </a:p>
          <a:p>
            <a:endParaRPr lang="et-EE" sz="5400" spc="800" dirty="0"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6205F2-8919-43F3-A1C2-98A6693A0D9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802855"/>
            <a:ext cx="2306595" cy="105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738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t-EE" b="1" spc="800" dirty="0">
                <a:latin typeface="+mn-lt"/>
                <a:cs typeface="Arial" panose="020B0604020202020204" pitchFamily="34" charset="0"/>
              </a:rPr>
              <a:t>TULEMUSED, €: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D617B6-61AF-465F-BF5D-65D0C082146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802855"/>
            <a:ext cx="2306595" cy="1055144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C54636-61AD-43F4-A9F3-7B2DB9502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t-EE" dirty="0"/>
              <a:t>				</a:t>
            </a:r>
            <a:r>
              <a:rPr lang="et-EE" b="1" dirty="0"/>
              <a:t>2020 </a:t>
            </a:r>
            <a:r>
              <a:rPr lang="et-EE" b="1" dirty="0" err="1"/>
              <a:t>teg</a:t>
            </a:r>
            <a:r>
              <a:rPr lang="et-EE" b="1" dirty="0"/>
              <a:t>.	2021 </a:t>
            </a:r>
            <a:r>
              <a:rPr lang="et-EE" b="1" dirty="0" err="1"/>
              <a:t>teg</a:t>
            </a:r>
            <a:r>
              <a:rPr lang="et-EE" b="1" dirty="0"/>
              <a:t>.	2022 eelarve								</a:t>
            </a:r>
            <a:endParaRPr lang="et-EE" dirty="0"/>
          </a:p>
          <a:p>
            <a:pPr marL="457200" lvl="1" indent="0">
              <a:lnSpc>
                <a:spcPct val="200000"/>
              </a:lnSpc>
              <a:buNone/>
            </a:pPr>
            <a:r>
              <a:rPr lang="et-EE" b="1" dirty="0"/>
              <a:t>KÄIVE			816 tuh	843 tuh	845 tuh</a:t>
            </a:r>
          </a:p>
          <a:p>
            <a:pPr marL="457200" lvl="1" indent="0">
              <a:lnSpc>
                <a:spcPct val="200000"/>
              </a:lnSpc>
              <a:buNone/>
            </a:pPr>
            <a:r>
              <a:rPr lang="et-EE" b="1" dirty="0"/>
              <a:t>TEGEVUSKULUD		702 tuh	732 tuh	732 tuh</a:t>
            </a:r>
          </a:p>
          <a:p>
            <a:pPr marL="457200" lvl="1" indent="0">
              <a:lnSpc>
                <a:spcPct val="200000"/>
              </a:lnSpc>
              <a:buNone/>
            </a:pPr>
            <a:r>
              <a:rPr lang="et-EE" b="1" dirty="0"/>
              <a:t>KASUM			114 tuh	111 tuh	113 tuh</a:t>
            </a:r>
          </a:p>
        </p:txBody>
      </p:sp>
    </p:spTree>
    <p:extLst>
      <p:ext uri="{BB962C8B-B14F-4D97-AF65-F5344CB8AC3E}">
        <p14:creationId xmlns:p14="http://schemas.microsoft.com/office/powerpoint/2010/main" val="2304182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642" y="297035"/>
            <a:ext cx="10816308" cy="5645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5400" b="1" spc="800" dirty="0">
                <a:cs typeface="Arial" panose="020B0604020202020204" pitchFamily="34" charset="0"/>
              </a:rPr>
              <a:t>EESMÄRGID 2022.a.:</a:t>
            </a:r>
          </a:p>
          <a:p>
            <a:pPr marL="0" indent="0">
              <a:buNone/>
            </a:pPr>
            <a:endParaRPr lang="et-EE" sz="2400" b="1" spc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1) Avaturu atraktiivsuse kasv </a:t>
            </a:r>
            <a:r>
              <a:rPr lang="et-E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remondid, liikluskorraldus, uued söögikohad, „</a:t>
            </a:r>
            <a:r>
              <a:rPr lang="et-E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põllumaa ja elurikkus</a:t>
            </a: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“, sündmused) uute külastajate ja kauplejate meelitamiseks.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2) Turuhoone </a:t>
            </a:r>
            <a:r>
              <a:rPr lang="et-EE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külastavuse</a:t>
            </a: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kasv (uued: kpl.-</a:t>
            </a:r>
            <a:r>
              <a:rPr lang="et-EE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jad</a:t>
            </a: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ja söögikohad, </a:t>
            </a:r>
            <a:r>
              <a:rPr lang="et-EE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ühiskokkamised</a:t>
            </a: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sündmused ja reklaam, parkimise arendus) uute külastajate abil (alla 40-aastased).</a:t>
            </a:r>
          </a:p>
          <a:p>
            <a:pPr marL="0" indent="0">
              <a:buNone/>
            </a:pP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3) Turu tuntuse suurendamine ja propageerimine uuenenud kontseptist lähtuvalt (kommunikatsioon: eripärad, väärtused, uudised, keskkonna 5 sammu, Turu Tempel ja Päike) läbi </a:t>
            </a:r>
            <a:r>
              <a:rPr lang="et-EE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sots.meedia</a:t>
            </a: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Turu Teataja, ajakirjanduse ja raadio ning TV toidusaadete.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t-E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Eelarve täitmine.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t-E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t-E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Kokkuvõttes: tuua uut külastajat turule.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t-EE" sz="5400" b="1" spc="800" dirty="0"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6205F2-8919-43F3-A1C2-98A6693A0D9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802855"/>
            <a:ext cx="2306595" cy="105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657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531845"/>
            <a:ext cx="10691813" cy="5645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4400" b="1" spc="800" dirty="0">
                <a:cs typeface="Arial" panose="020B0604020202020204" pitchFamily="34" charset="0"/>
              </a:rPr>
              <a:t>ARENDUSPROJEKTID 2022.a.</a:t>
            </a:r>
          </a:p>
          <a:p>
            <a:pPr marL="0" indent="0" algn="just">
              <a:buNone/>
            </a:pPr>
            <a:endParaRPr lang="et-E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Remont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ehitus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Avaturu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tuleviku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otsus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linnalt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sellest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lähtuvalt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turuhalli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edasiarendus (saali ja katuse remont)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Avaturu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peavärava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parkimise ja invakohtade ümberkorraldus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koostöös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linnaga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t-E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Avaturule „elurikkuse keskkondade“ ja lasteaiale „põllumaa rajamine“.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Turuhoone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külmasüsteemi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soojustagastuse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teostus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energiakulude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kokkuhoiuks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t-E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Turundus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arendus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müük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Turuhoone</a:t>
            </a: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uuendatud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kontseptsioon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rakendamine: ostukeskkonna kujundused, koolitused,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väljapaneku</a:t>
            </a:r>
            <a:r>
              <a:rPr lang="et-E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turundussündmuse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(sh. 4 linnalaata)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 “</a:t>
            </a:r>
            <a:r>
              <a:rPr lang="et-EE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ühiskokkamiste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korraldamine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Keskkonnasõbralikkuse 5 sammu (pakend, prügi, energia kokkuhoid, kohalik kaup, koostöö)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t-E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kauplejatele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lisamüügi tekitamiseks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e-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kojukande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loomine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erinevate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operaatori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kaud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Partneritega k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oostööde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arendus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kokad,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Maaelumuuseumid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Tartumaa Toit, AVP, Tartu2024.</a:t>
            </a:r>
          </a:p>
          <a:p>
            <a:pPr marL="0" indent="0">
              <a:buNone/>
            </a:pPr>
            <a:endParaRPr lang="et-EE" sz="5400" spc="800" dirty="0">
              <a:cs typeface="Arial" panose="020B0604020202020204" pitchFamily="34" charset="0"/>
            </a:endParaRPr>
          </a:p>
          <a:p>
            <a:endParaRPr lang="et-EE" sz="5400" spc="800" dirty="0"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6205F2-8919-43F3-A1C2-98A6693A0D9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802855"/>
            <a:ext cx="2306595" cy="105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519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ACD0F8E-EC78-4286-801A-6FE9B0E82F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44" y="-719568"/>
            <a:ext cx="7555512" cy="75592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7B849C-DBDC-40CC-824A-EC529643283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267086">
            <a:off x="8179868" y="252471"/>
            <a:ext cx="3272444" cy="284398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1C3C310-61B8-421A-9871-EE18B18336C9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74076" y="5655782"/>
            <a:ext cx="4643848" cy="9547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3721F88-C8ED-43D2-A6A0-A921C5D27B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41" y="176625"/>
            <a:ext cx="2672592" cy="2672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879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0D66B617E093488BB2D76BA64EE7A8" ma:contentTypeVersion="10" ma:contentTypeDescription="Create a new document." ma:contentTypeScope="" ma:versionID="cff7b888791e00a4b39586d51f353e0b">
  <xsd:schema xmlns:xsd="http://www.w3.org/2001/XMLSchema" xmlns:xs="http://www.w3.org/2001/XMLSchema" xmlns:p="http://schemas.microsoft.com/office/2006/metadata/properties" xmlns:ns2="ecf1c568-8e24-4956-be59-d3317764e9ed" xmlns:ns3="98e7bd8d-5b68-4307-8d59-ae3cfaa9493d" targetNamespace="http://schemas.microsoft.com/office/2006/metadata/properties" ma:root="true" ma:fieldsID="b5f893d78aa0aa91cbd5ff7426d7732b" ns2:_="" ns3:_="">
    <xsd:import namespace="ecf1c568-8e24-4956-be59-d3317764e9ed"/>
    <xsd:import namespace="98e7bd8d-5b68-4307-8d59-ae3cfaa949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f1c568-8e24-4956-be59-d3317764e9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e7bd8d-5b68-4307-8d59-ae3cfaa9493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4C504F-502F-41E3-B3F3-97D7BAB6D6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7A5AA0-D77A-484B-897E-DEC76CB22F26}">
  <ds:schemaRefs>
    <ds:schemaRef ds:uri="http://schemas.microsoft.com/office/2006/documentManagement/types"/>
    <ds:schemaRef ds:uri="ecf1c568-8e24-4956-be59-d3317764e9ed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98e7bd8d-5b68-4307-8d59-ae3cfaa9493d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C7BFB35-36A0-4C53-A38E-C58BB4ECFF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f1c568-8e24-4956-be59-d3317764e9ed"/>
    <ds:schemaRef ds:uri="98e7bd8d-5b68-4307-8d59-ae3cfaa949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3242</TotalTime>
  <Words>710</Words>
  <Application>Microsoft Office PowerPoint</Application>
  <PresentationFormat>Laiekraan</PresentationFormat>
  <Paragraphs>51</Paragraphs>
  <Slides>8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Muli</vt:lpstr>
      <vt:lpstr>Office Theme</vt:lpstr>
      <vt:lpstr>     </vt:lpstr>
      <vt:lpstr>PowerPointi esitlus</vt:lpstr>
      <vt:lpstr>PowerPointi esitlus</vt:lpstr>
      <vt:lpstr>PowerPointi esitlus</vt:lpstr>
      <vt:lpstr>TULEMUSED, €:</vt:lpstr>
      <vt:lpstr>PowerPointi esitlus</vt:lpstr>
      <vt:lpstr>PowerPointi esitlus</vt:lpstr>
      <vt:lpstr>PowerPointi esitlus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Nõukogu koosolek</dc:title>
  <dc:creator>Ivo Tombak</dc:creator>
  <cp:lastModifiedBy>Rene Kiis</cp:lastModifiedBy>
  <cp:revision>164</cp:revision>
  <dcterms:created xsi:type="dcterms:W3CDTF">2017-09-21T19:16:04Z</dcterms:created>
  <dcterms:modified xsi:type="dcterms:W3CDTF">2022-03-28T05:25:29Z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0x010100D20D66B617E093488BB2D76BA64EE7A8</vt:lpwstr>
  </property>
</Properties>
</file>