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5" r:id="rId3"/>
    <p:sldId id="276" r:id="rId4"/>
    <p:sldId id="286" r:id="rId5"/>
    <p:sldId id="287" r:id="rId6"/>
    <p:sldId id="288" r:id="rId7"/>
    <p:sldId id="289" r:id="rId8"/>
    <p:sldId id="290" r:id="rId9"/>
    <p:sldId id="292" r:id="rId10"/>
    <p:sldId id="293" r:id="rId11"/>
    <p:sldId id="291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8" r:id="rId25"/>
    <p:sldId id="306" r:id="rId26"/>
    <p:sldId id="307" r:id="rId27"/>
  </p:sldIdLst>
  <p:sldSz cx="9144000" cy="6858000" type="screen4x3"/>
  <p:notesSz cx="6858000" cy="9144000"/>
  <p:defaultTextStyle>
    <a:defPPr>
      <a:defRPr lang="en-GB"/>
    </a:defPPr>
    <a:lvl1pPr algn="l" defTabSz="457200" rtl="0" fontAlgn="base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7" autoAdjust="0"/>
    <p:restoredTop sz="89362" autoAdjust="0"/>
  </p:normalViewPr>
  <p:slideViewPr>
    <p:cSldViewPr>
      <p:cViewPr varScale="1">
        <p:scale>
          <a:sx n="81" d="100"/>
          <a:sy n="81" d="100"/>
        </p:scale>
        <p:origin x="-2176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A9B79-41C6-5A4E-BCD5-F10C562CA8FA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3C171-936E-C047-8CC8-9AE282CF5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06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4C585189-4FBC-46B2-B9F0-9C5A397126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219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C66DB1-815D-4A78-A162-CAC183E63D56}" type="slidenum">
              <a:rPr lang="en-GB"/>
              <a:pPr/>
              <a:t>1</a:t>
            </a:fld>
            <a:endParaRPr lang="en-GB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>
              <a:buNone/>
            </a:pPr>
            <a:endParaRPr lang="et-E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C585189-4FBC-46B2-B9F0-9C5A3971263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2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C585189-4FBC-46B2-B9F0-9C5A3971263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49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8161C8-4A19-4F19-A893-CADACA4A920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62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917D66-EE99-4D1B-AC1E-836802851F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39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638175"/>
            <a:ext cx="2054225" cy="5983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38175"/>
            <a:ext cx="6010275" cy="5983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60E309-15FA-4133-B36A-8F1C1BFCA14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90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9"/>
            <a:ext cx="5984875" cy="7200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760"/>
            <a:ext cx="8205787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8FCCB1F-53C3-4F17-9CB7-07F3EAE1DF5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11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D83A07E-64F3-4959-AB9E-611ABAC756E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91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97088"/>
            <a:ext cx="40259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097088"/>
            <a:ext cx="4027487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A7696AB-7526-4587-8F30-F45282E2984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6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92F51BD-2694-47AC-A49A-AF00C710C1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4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C03AD68-23C5-42BA-A2A7-78A71E3441D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82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0139A0-5CFD-4F28-AADF-76F072993CB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25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7DBDBA-1CF8-4E6B-9055-DAF4EE44AE1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6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21F289-B5AC-4D50-8BE1-2661F28CB5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32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88640"/>
            <a:ext cx="5984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484784"/>
            <a:ext cx="878497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045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532440" y="6381328"/>
            <a:ext cx="475829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9ECBD9F4-73C6-4DCF-B13A-0F242B8ADE28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96215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6699"/>
        </a:buClr>
        <a:buSzPct val="100000"/>
        <a:buFont typeface="Tahoma" pitchFamily="32" charset="0"/>
        <a:defRPr sz="2800">
          <a:solidFill>
            <a:srgbClr val="0099D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6699"/>
        </a:buClr>
        <a:buSzPct val="100000"/>
        <a:buFont typeface="Tahoma" pitchFamily="32" charset="0"/>
        <a:defRPr sz="3200">
          <a:solidFill>
            <a:srgbClr val="0099D9"/>
          </a:solidFill>
          <a:latin typeface="Tahoma" pitchFamily="32" charset="0"/>
          <a:cs typeface="Arial" charset="0"/>
        </a:defRPr>
      </a:lvl2pPr>
      <a:lvl3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6699"/>
        </a:buClr>
        <a:buSzPct val="100000"/>
        <a:buFont typeface="Tahoma" pitchFamily="32" charset="0"/>
        <a:defRPr sz="3200">
          <a:solidFill>
            <a:srgbClr val="0099D9"/>
          </a:solidFill>
          <a:latin typeface="Tahoma" pitchFamily="32" charset="0"/>
          <a:cs typeface="Arial" charset="0"/>
        </a:defRPr>
      </a:lvl3pPr>
      <a:lvl4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6699"/>
        </a:buClr>
        <a:buSzPct val="100000"/>
        <a:buFont typeface="Tahoma" pitchFamily="32" charset="0"/>
        <a:defRPr sz="3200">
          <a:solidFill>
            <a:srgbClr val="0099D9"/>
          </a:solidFill>
          <a:latin typeface="Tahoma" pitchFamily="32" charset="0"/>
          <a:cs typeface="Arial" charset="0"/>
        </a:defRPr>
      </a:lvl4pPr>
      <a:lvl5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6699"/>
        </a:buClr>
        <a:buSzPct val="100000"/>
        <a:buFont typeface="Tahoma" pitchFamily="32" charset="0"/>
        <a:defRPr sz="3200">
          <a:solidFill>
            <a:srgbClr val="0099D9"/>
          </a:solidFill>
          <a:latin typeface="Tahoma" pitchFamily="32" charset="0"/>
          <a:cs typeface="Arial" charset="0"/>
        </a:defRPr>
      </a:lvl5pPr>
      <a:lvl6pPr marL="457200"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6699"/>
        </a:buClr>
        <a:buSzPct val="100000"/>
        <a:buFont typeface="Tahoma" pitchFamily="32" charset="0"/>
        <a:defRPr sz="3200">
          <a:solidFill>
            <a:srgbClr val="0099D9"/>
          </a:solidFill>
          <a:latin typeface="Tahoma" pitchFamily="32" charset="0"/>
          <a:cs typeface="Arial" charset="0"/>
        </a:defRPr>
      </a:lvl6pPr>
      <a:lvl7pPr marL="914400"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6699"/>
        </a:buClr>
        <a:buSzPct val="100000"/>
        <a:buFont typeface="Tahoma" pitchFamily="32" charset="0"/>
        <a:defRPr sz="3200">
          <a:solidFill>
            <a:srgbClr val="0099D9"/>
          </a:solidFill>
          <a:latin typeface="Tahoma" pitchFamily="32" charset="0"/>
          <a:cs typeface="Arial" charset="0"/>
        </a:defRPr>
      </a:lvl7pPr>
      <a:lvl8pPr marL="1371600"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6699"/>
        </a:buClr>
        <a:buSzPct val="100000"/>
        <a:buFont typeface="Tahoma" pitchFamily="32" charset="0"/>
        <a:defRPr sz="3200">
          <a:solidFill>
            <a:srgbClr val="0099D9"/>
          </a:solidFill>
          <a:latin typeface="Tahoma" pitchFamily="32" charset="0"/>
          <a:cs typeface="Arial" charset="0"/>
        </a:defRPr>
      </a:lvl8pPr>
      <a:lvl9pPr marL="1828800"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336699"/>
        </a:buClr>
        <a:buSzPct val="100000"/>
        <a:buFont typeface="Tahoma" pitchFamily="32" charset="0"/>
        <a:defRPr sz="3200">
          <a:solidFill>
            <a:srgbClr val="0099D9"/>
          </a:solidFill>
          <a:latin typeface="Tahoma" pitchFamily="32" charset="0"/>
          <a:cs typeface="Arial" charset="0"/>
        </a:defRPr>
      </a:lvl9pPr>
    </p:titleStyle>
    <p:bodyStyle>
      <a:lvl1pPr marL="341313" indent="-341313" algn="l" defTabSz="457200" rtl="0" eaLnBrk="0" fontAlgn="base" hangingPunct="0">
        <a:lnSpc>
          <a:spcPct val="10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ahoma" pitchFamily="32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10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ahoma" pitchFamily="32" charset="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10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ahoma" pitchFamily="32" charset="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10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ahoma" pitchFamily="32" charset="0"/>
        <a:buChar char="–"/>
        <a:defRPr sz="16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101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ahoma" pitchFamily="32" charset="0"/>
        <a:buChar char="»"/>
        <a:defRPr sz="14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lnSpc>
          <a:spcPct val="101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ahoma" pitchFamily="32" charset="0"/>
        <a:buChar char="»"/>
        <a:defRPr sz="14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lnSpc>
          <a:spcPct val="101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ahoma" pitchFamily="32" charset="0"/>
        <a:buChar char="»"/>
        <a:defRPr sz="14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lnSpc>
          <a:spcPct val="101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ahoma" pitchFamily="32" charset="0"/>
        <a:buChar char="»"/>
        <a:defRPr sz="14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lnSpc>
          <a:spcPct val="101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ahoma" pitchFamily="32" charset="0"/>
        <a:buChar char="»"/>
        <a:defRPr sz="14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cbookpro\Desktop\Mihkel\Tartu%20LV%20m&#245;jude%20hindamine\02.10.2013%20esitlus\Macintosh%20HD:Users:macbookpro:Desktop:Mihkel:Tartu%20LV%20mo&#771;jude%20hindamine:Lo&#771;ppraport:Lo&#771;plik%20variant:Tartu_mo&#771;jude%20hindamine_lo&#771;ppraport.docx!OLE_LINK2" TargetMode="External"/><Relationship Id="rId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cbookpro\Desktop\Mihkel\Tartu%20LV%20m&#245;jude%20hindamine\02.10.2013%20esitlus\Macintosh%20HD:Users:macbookpro:Desktop:Mihkel:Tartu%20LV%20mo&#771;jude%20hindamine:Lo&#771;ppraport:Lo&#771;plik%20variant:Tartu_mo&#771;jude%20hindamine_lo&#771;ppraport.docx!OLE_LINK3" TargetMode="External"/><Relationship Id="rId4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cbookpro\Desktop\Mihkel\Tartu%20LV%20m&#245;jude%20hindamine\02.10.2013%20esitlus\Macintosh%20HD:Users:macbookpro:Desktop:Mihkel:Tartu%20LV%20mo&#771;jude%20hindamine:Lo&#771;ppraport:Lo&#771;plik%20variant:Tartu_mo&#771;jude%20hindamine_lo&#771;ppraport.docx!OLE_LINK4" TargetMode="External"/><Relationship Id="rId4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cbookpro\Desktop\Mihkel\Tartu%20LV%20m&#245;jude%20hindamine\02.10.2013%20esitlus\Macintosh%20HD:Users:macbookpro:Desktop:Mihkel:Tartu%20LV%20mo&#771;jude%20hindamine:Lo&#771;ppraport:Lo&#771;plik%20variant:Tartu_mo&#771;jude%20hindamine_lo&#771;ppraport.docx!OLE_LINK5" TargetMode="External"/><Relationship Id="rId4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cbookpro\Desktop\Mihkel\Tartu%20LV%20m&#245;jude%20hindamine\02.10.2013%20esitlus\Macintosh%20HD:Users:macbookpro:Desktop:Mihkel:Tartu%20LV%20mo&#771;jude%20hindamine:Lo&#771;ppraport:Lo&#771;plik%20variant:Tartu_mo&#771;jude%20hindamine_lo&#771;ppraport.docx!OLE_LINK6" TargetMode="External"/><Relationship Id="rId4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cbookpro\Desktop\Mihkel\Tartu%20LV%20m&#245;jude%20hindamine\02.10.2013%20esitlus\Document1!OLE_LINK7" TargetMode="External"/><Relationship Id="rId4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cbookpro\Desktop\Mihkel\Tartu%20LV%20m&#245;jude%20hindamine\02.10.2013%20esitlus\Macintosh%20HD:Users:macbookpro:Library:Caches:TemporaryItems:Outlook%20Temp:Tartu_mo&#771;jude%20hindamine_lo&#771;ppraport_nov2013.docx!OLE_LINK1" TargetMode="External"/><Relationship Id="rId4" Type="http://schemas.openxmlformats.org/officeDocument/2006/relationships/image" Target="../media/image1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cbookpro\Desktop\Mihkel\Tartu%20LV%20m&#245;jude%20hindamine\02.10.2013%20esitlus\Macintosh%20HD:Users:macbookpro:Desktop:Mihkel:Tartu%20LV%20mo&#771;jude%20hindamine:Lo&#771;ppraport:Lo&#771;plik%20variant:Tartu_mo&#771;jude%20hindamine_lo&#771;ppraport.docx!OLE_LINK1" TargetMode="External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640960" cy="2016224"/>
          </a:xfrm>
        </p:spPr>
        <p:txBody>
          <a:bodyPr/>
          <a:lstStyle/>
          <a:p>
            <a:pPr algn="ctr"/>
            <a:r>
              <a:rPr lang="et-EE" b="1" dirty="0" smtClean="0">
                <a:latin typeface="Cambria"/>
                <a:cs typeface="Cambria"/>
              </a:rPr>
              <a:t/>
            </a:r>
            <a:br>
              <a:rPr lang="et-EE" b="1" dirty="0" smtClean="0">
                <a:latin typeface="Cambria"/>
                <a:cs typeface="Cambria"/>
              </a:rPr>
            </a:br>
            <a:r>
              <a:rPr lang="et-EE" b="1" dirty="0">
                <a:latin typeface="Cambria"/>
                <a:cs typeface="Cambria"/>
              </a:rPr>
              <a:t/>
            </a:r>
            <a:br>
              <a:rPr lang="et-EE" b="1" dirty="0">
                <a:latin typeface="Cambria"/>
                <a:cs typeface="Cambria"/>
              </a:rPr>
            </a:br>
            <a:r>
              <a:rPr lang="et-EE" b="1" dirty="0" smtClean="0">
                <a:latin typeface="Cambria"/>
                <a:cs typeface="Cambria"/>
              </a:rPr>
              <a:t/>
            </a:r>
            <a:br>
              <a:rPr lang="et-EE" b="1" dirty="0" smtClean="0">
                <a:latin typeface="Cambria"/>
                <a:cs typeface="Cambria"/>
              </a:rPr>
            </a:br>
            <a:r>
              <a:rPr lang="et-EE" b="1" dirty="0" smtClean="0">
                <a:latin typeface="Cambria"/>
                <a:cs typeface="Cambria"/>
              </a:rPr>
              <a:t/>
            </a:r>
            <a:br>
              <a:rPr lang="et-EE" b="1" dirty="0" smtClean="0">
                <a:latin typeface="Cambria"/>
                <a:cs typeface="Cambria"/>
              </a:rPr>
            </a:br>
            <a:r>
              <a:rPr lang="et-EE" sz="2400" b="1" dirty="0">
                <a:latin typeface="Cambria"/>
                <a:cs typeface="Cambria"/>
              </a:rPr>
              <a:t>„Kaubandus-, meelelahutus- ja teeninduspindade ning büroopindade arendamise sotsiaal- majanduslike mõjude hindamine ja ettepanekute tegemine Riia tn - Ringtee tn piirkonna hoonestusmahtude ja -funktsioonide osas</a:t>
            </a:r>
            <a:r>
              <a:rPr lang="et-EE" sz="2400" b="1" dirty="0" smtClean="0">
                <a:latin typeface="Cambria"/>
                <a:cs typeface="Cambria"/>
              </a:rPr>
              <a:t>”</a:t>
            </a:r>
            <a:br>
              <a:rPr lang="et-EE" sz="2400" b="1" dirty="0" smtClean="0">
                <a:latin typeface="Cambria"/>
                <a:cs typeface="Cambria"/>
              </a:rPr>
            </a:br>
            <a:r>
              <a:rPr lang="et-EE" b="1" dirty="0">
                <a:latin typeface="Cambria"/>
                <a:cs typeface="Cambria"/>
              </a:rPr>
              <a:t/>
            </a:r>
            <a:br>
              <a:rPr lang="et-EE" b="1" dirty="0">
                <a:latin typeface="Cambria"/>
                <a:cs typeface="Cambria"/>
              </a:rPr>
            </a:br>
            <a:r>
              <a:rPr lang="et-EE" b="1" dirty="0" smtClean="0">
                <a:latin typeface="Cambria"/>
                <a:cs typeface="Cambria"/>
              </a:rPr>
              <a:t/>
            </a:r>
            <a:br>
              <a:rPr lang="et-EE" b="1" dirty="0" smtClean="0">
                <a:latin typeface="Cambria"/>
                <a:cs typeface="Cambria"/>
              </a:rPr>
            </a:br>
            <a:r>
              <a:rPr lang="et-EE" sz="2000" dirty="0" smtClean="0">
                <a:latin typeface="Cambria"/>
                <a:cs typeface="Cambria"/>
              </a:rPr>
              <a:t>OÜ Cumulus Consulting</a:t>
            </a:r>
            <a:br>
              <a:rPr lang="et-EE" sz="2000" dirty="0" smtClean="0">
                <a:latin typeface="Cambria"/>
                <a:cs typeface="Cambria"/>
              </a:rPr>
            </a:br>
            <a:r>
              <a:rPr lang="et-EE" sz="2000" dirty="0" smtClean="0">
                <a:latin typeface="Cambria"/>
                <a:cs typeface="Cambria"/>
              </a:rPr>
              <a:t>Tallinna Ülikooli Eesti Tuleviku-uuringute Instituut</a:t>
            </a:r>
            <a:endParaRPr lang="et-EE" sz="2000" dirty="0">
              <a:effectLst>
                <a:reflection blurRad="6350" stA="55000" endA="50" endPos="85000" dist="29997" dir="5400000" sy="-100000" algn="bl" rotWithShape="0"/>
              </a:effectLst>
              <a:latin typeface="Cambria"/>
              <a:cs typeface="Cambria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0" y="3714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t-EE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0" y="9486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t-EE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lt 2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8548" y="908720"/>
            <a:ext cx="22005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5984875" cy="720080"/>
          </a:xfrm>
        </p:spPr>
        <p:txBody>
          <a:bodyPr/>
          <a:lstStyle/>
          <a:p>
            <a:r>
              <a:rPr lang="et-EE" dirty="0" smtClean="0">
                <a:latin typeface="Cambria"/>
                <a:cs typeface="Cambria"/>
              </a:rPr>
              <a:t>Planeeritavad alad LK-s</a:t>
            </a:r>
            <a:endParaRPr lang="et-EE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lt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6480720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32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9"/>
            <a:ext cx="5987008" cy="720080"/>
          </a:xfrm>
        </p:spPr>
        <p:txBody>
          <a:bodyPr/>
          <a:lstStyle/>
          <a:p>
            <a:r>
              <a:rPr lang="et-EE" dirty="0" smtClean="0">
                <a:latin typeface="Cambria"/>
                <a:cs typeface="Cambria"/>
              </a:rPr>
              <a:t>Olemasolevad vs planeeritavad pinnad</a:t>
            </a:r>
            <a:endParaRPr lang="et-EE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288476"/>
              </p:ext>
            </p:extLst>
          </p:nvPr>
        </p:nvGraphicFramePr>
        <p:xfrm>
          <a:off x="323528" y="1628800"/>
          <a:ext cx="8069245" cy="273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Document" r:id="rId3" imgW="5588000" imgH="1892300" progId="Word.Document.12">
                  <p:link updateAutomatic="1"/>
                </p:oleObj>
              </mc:Choice>
              <mc:Fallback>
                <p:oleObj name="Document" r:id="rId3" imgW="5588000" imgH="18923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628800"/>
                        <a:ext cx="8069245" cy="2732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14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Cambria"/>
                <a:cs typeface="Cambria"/>
              </a:rPr>
              <a:t>Arengustsenaariumid</a:t>
            </a:r>
            <a:endParaRPr lang="et-EE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dirty="0">
                <a:latin typeface="Cambria"/>
                <a:cs typeface="Cambria"/>
              </a:rPr>
              <a:t>Stsenaariumide koostamiseks </a:t>
            </a:r>
            <a:r>
              <a:rPr lang="et-EE" sz="2000" dirty="0" smtClean="0">
                <a:latin typeface="Cambria"/>
                <a:cs typeface="Cambria"/>
              </a:rPr>
              <a:t>kasutasime kahest </a:t>
            </a:r>
            <a:r>
              <a:rPr lang="et-EE" sz="2000" dirty="0">
                <a:latin typeface="Cambria"/>
                <a:cs typeface="Cambria"/>
              </a:rPr>
              <a:t>teljest koosnevat </a:t>
            </a:r>
            <a:r>
              <a:rPr lang="et-EE" sz="2000" dirty="0" smtClean="0">
                <a:latin typeface="Cambria"/>
                <a:cs typeface="Cambria"/>
              </a:rPr>
              <a:t>aluskonstruktsiooni:</a:t>
            </a:r>
            <a:endParaRPr lang="en-US" sz="2000" dirty="0">
              <a:latin typeface="Cambria"/>
              <a:cs typeface="Cambria"/>
            </a:endParaRPr>
          </a:p>
          <a:p>
            <a:pPr lvl="1"/>
            <a:r>
              <a:rPr lang="et-EE" dirty="0">
                <a:latin typeface="Cambria"/>
                <a:cs typeface="Cambria"/>
              </a:rPr>
              <a:t>Eesti majanduskasvu kiirus (kiire või aeglane areng); </a:t>
            </a:r>
            <a:endParaRPr lang="en-US" dirty="0">
              <a:latin typeface="Cambria"/>
              <a:cs typeface="Cambria"/>
            </a:endParaRPr>
          </a:p>
          <a:p>
            <a:pPr lvl="1"/>
            <a:r>
              <a:rPr lang="et-EE" dirty="0">
                <a:latin typeface="Cambria"/>
                <a:cs typeface="Cambria"/>
              </a:rPr>
              <a:t>Tartu kaubanduse-teeninduse ruumilise arengu muster (kontsentreeritum või hajutatum muster).</a:t>
            </a:r>
            <a:endParaRPr lang="en-US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sz="20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ambria"/>
                <a:cs typeface="Cambria"/>
              </a:rPr>
              <a:t>Kokku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n-US" sz="2000" dirty="0" err="1" smtClean="0">
                <a:latin typeface="Cambria"/>
                <a:cs typeface="Cambria"/>
              </a:rPr>
              <a:t>neli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r>
              <a:rPr lang="et-EE" sz="2000" dirty="0" smtClean="0">
                <a:latin typeface="Cambria"/>
                <a:cs typeface="Cambria"/>
              </a:rPr>
              <a:t>stsenaariumi:</a:t>
            </a:r>
            <a:endParaRPr lang="en-US" sz="2000" dirty="0">
              <a:latin typeface="Cambria"/>
              <a:cs typeface="Cambria"/>
            </a:endParaRPr>
          </a:p>
          <a:p>
            <a:pPr lvl="0"/>
            <a:r>
              <a:rPr lang="et-EE" sz="2000" dirty="0">
                <a:latin typeface="Cambria"/>
                <a:cs typeface="Cambria"/>
              </a:rPr>
              <a:t>aeglane kontsentreeritud areng;</a:t>
            </a:r>
            <a:endParaRPr lang="en-US" sz="2000" dirty="0">
              <a:latin typeface="Cambria"/>
              <a:cs typeface="Cambria"/>
            </a:endParaRPr>
          </a:p>
          <a:p>
            <a:pPr lvl="0"/>
            <a:r>
              <a:rPr lang="et-EE" sz="2000" dirty="0">
                <a:latin typeface="Cambria"/>
                <a:cs typeface="Cambria"/>
              </a:rPr>
              <a:t>kiire kontsentreeritud areng;</a:t>
            </a:r>
            <a:endParaRPr lang="en-US" sz="2000" dirty="0">
              <a:latin typeface="Cambria"/>
              <a:cs typeface="Cambria"/>
            </a:endParaRPr>
          </a:p>
          <a:p>
            <a:pPr lvl="0"/>
            <a:r>
              <a:rPr lang="et-EE" sz="2000" dirty="0">
                <a:latin typeface="Cambria"/>
                <a:cs typeface="Cambria"/>
              </a:rPr>
              <a:t>aeglane hajutatud areng;</a:t>
            </a:r>
            <a:endParaRPr lang="en-US" sz="2000" dirty="0">
              <a:latin typeface="Cambria"/>
              <a:cs typeface="Cambria"/>
            </a:endParaRPr>
          </a:p>
          <a:p>
            <a:pPr lvl="0"/>
            <a:r>
              <a:rPr lang="et-EE" sz="2000" dirty="0">
                <a:latin typeface="Cambria"/>
                <a:cs typeface="Cambria"/>
              </a:rPr>
              <a:t>kiire hajutatud areng.</a:t>
            </a:r>
            <a:endParaRPr lang="en-US" sz="2000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65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491064" cy="1296144"/>
          </a:xfrm>
        </p:spPr>
        <p:txBody>
          <a:bodyPr/>
          <a:lstStyle/>
          <a:p>
            <a:pPr lvl="2"/>
            <a:r>
              <a:rPr lang="et-EE" sz="2800" dirty="0" smtClean="0">
                <a:latin typeface="Cambria"/>
                <a:cs typeface="Cambria"/>
              </a:rPr>
              <a:t/>
            </a:r>
            <a:br>
              <a:rPr lang="et-EE" sz="2800" dirty="0" smtClean="0">
                <a:latin typeface="Cambria"/>
                <a:cs typeface="Cambria"/>
              </a:rPr>
            </a:br>
            <a:r>
              <a:rPr lang="et-EE" sz="2800" b="1" dirty="0" smtClean="0">
                <a:latin typeface="Cambria"/>
                <a:cs typeface="Cambria"/>
              </a:rPr>
              <a:t>Aeglase </a:t>
            </a:r>
            <a:r>
              <a:rPr lang="et-EE" sz="2800" b="1" dirty="0">
                <a:latin typeface="Cambria"/>
                <a:cs typeface="Cambria"/>
              </a:rPr>
              <a:t>kontsentreeritud arengu </a:t>
            </a:r>
            <a:r>
              <a:rPr lang="et-EE" sz="2800" b="1" dirty="0" smtClean="0">
                <a:latin typeface="Cambria"/>
                <a:cs typeface="Cambria"/>
              </a:rPr>
              <a:t>stsenaarium </a:t>
            </a:r>
            <a:r>
              <a:rPr lang="et-EE" sz="2800" dirty="0" smtClean="0">
                <a:latin typeface="Cambria"/>
                <a:cs typeface="Cambria"/>
              </a:rPr>
              <a:t>(kaubandus, teenindus, meelelahutus, tuh m2)</a:t>
            </a:r>
            <a:r>
              <a:rPr lang="en-US" sz="2800" dirty="0">
                <a:latin typeface="Cambria"/>
                <a:cs typeface="Cambria"/>
              </a:rPr>
              <a:t/>
            </a:r>
            <a:br>
              <a:rPr lang="en-US" sz="2800" dirty="0">
                <a:latin typeface="Cambria"/>
                <a:cs typeface="Cambria"/>
              </a:rPr>
            </a:b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13</a:t>
            </a:fld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301981"/>
              </p:ext>
            </p:extLst>
          </p:nvPr>
        </p:nvGraphicFramePr>
        <p:xfrm>
          <a:off x="467544" y="1916832"/>
          <a:ext cx="8878650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Document" r:id="rId3" imgW="5588000" imgH="1435100" progId="Word.Document.12">
                  <p:link updateAutomatic="1"/>
                </p:oleObj>
              </mc:Choice>
              <mc:Fallback>
                <p:oleObj name="Document" r:id="rId3" imgW="5588000" imgH="1435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878650" cy="244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05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139136" cy="1224136"/>
          </a:xfrm>
        </p:spPr>
        <p:txBody>
          <a:bodyPr/>
          <a:lstStyle/>
          <a:p>
            <a:pPr lvl="2"/>
            <a:r>
              <a:rPr lang="et-EE" sz="2800" dirty="0" smtClean="0">
                <a:latin typeface="Cambria"/>
                <a:cs typeface="Cambria"/>
              </a:rPr>
              <a:t/>
            </a:r>
            <a:br>
              <a:rPr lang="et-EE" sz="2800" dirty="0" smtClean="0">
                <a:latin typeface="Cambria"/>
                <a:cs typeface="Cambria"/>
              </a:rPr>
            </a:br>
            <a:r>
              <a:rPr lang="et-EE" sz="2800" dirty="0">
                <a:latin typeface="Cambria"/>
                <a:cs typeface="Cambria"/>
              </a:rPr>
              <a:t/>
            </a:r>
            <a:br>
              <a:rPr lang="et-EE" sz="2800" dirty="0">
                <a:latin typeface="Cambria"/>
                <a:cs typeface="Cambria"/>
              </a:rPr>
            </a:br>
            <a:r>
              <a:rPr lang="et-EE" sz="2800" b="1" dirty="0" smtClean="0">
                <a:latin typeface="Cambria"/>
                <a:cs typeface="Cambria"/>
              </a:rPr>
              <a:t>Kiire </a:t>
            </a:r>
            <a:r>
              <a:rPr lang="et-EE" sz="2800" b="1" dirty="0">
                <a:latin typeface="Cambria"/>
                <a:cs typeface="Cambria"/>
              </a:rPr>
              <a:t>kontsentreeritud arengu </a:t>
            </a:r>
            <a:r>
              <a:rPr lang="et-EE" sz="2800" b="1" dirty="0" smtClean="0">
                <a:latin typeface="Cambria"/>
                <a:cs typeface="Cambria"/>
              </a:rPr>
              <a:t>stsenaarium </a:t>
            </a:r>
            <a:r>
              <a:rPr lang="et-EE" sz="2800" dirty="0">
                <a:latin typeface="Cambria"/>
                <a:cs typeface="Cambria"/>
              </a:rPr>
              <a:t>(kaubandus, teenindus, </a:t>
            </a:r>
            <a:r>
              <a:rPr lang="et-EE" sz="2800" dirty="0" smtClean="0">
                <a:latin typeface="Cambria"/>
                <a:cs typeface="Cambria"/>
              </a:rPr>
              <a:t>meelelahutus</a:t>
            </a:r>
            <a:r>
              <a:rPr lang="et-EE" sz="2800" dirty="0">
                <a:latin typeface="Cambria"/>
                <a:cs typeface="Cambria"/>
              </a:rPr>
              <a:t>,</a:t>
            </a:r>
            <a:r>
              <a:rPr lang="et-EE" sz="2800" dirty="0" smtClean="0">
                <a:latin typeface="Cambria"/>
                <a:cs typeface="Cambria"/>
              </a:rPr>
              <a:t> </a:t>
            </a:r>
            <a:r>
              <a:rPr lang="et-EE" sz="2800" dirty="0">
                <a:latin typeface="Cambria"/>
                <a:cs typeface="Cambria"/>
              </a:rPr>
              <a:t>tuh </a:t>
            </a:r>
            <a:r>
              <a:rPr lang="et-EE" sz="2800" dirty="0" smtClean="0">
                <a:latin typeface="Cambria"/>
                <a:cs typeface="Cambria"/>
              </a:rPr>
              <a:t>m2)</a:t>
            </a:r>
            <a:r>
              <a:rPr lang="en-US" sz="2800" dirty="0">
                <a:latin typeface="Cambria"/>
                <a:cs typeface="Cambria"/>
              </a:rPr>
              <a:t/>
            </a:r>
            <a:br>
              <a:rPr lang="en-US" sz="2800" dirty="0">
                <a:latin typeface="Cambria"/>
                <a:cs typeface="Cambria"/>
              </a:rPr>
            </a:br>
            <a:r>
              <a:rPr lang="et-EE" sz="2800" dirty="0">
                <a:latin typeface="Cambria"/>
                <a:cs typeface="Cambria"/>
              </a:rPr>
              <a:t> </a:t>
            </a:r>
            <a:r>
              <a:rPr lang="en-US" sz="2800" dirty="0">
                <a:latin typeface="Cambria"/>
                <a:cs typeface="Cambria"/>
              </a:rPr>
              <a:t/>
            </a:r>
            <a:br>
              <a:rPr lang="en-US" sz="2800" dirty="0">
                <a:latin typeface="Cambria"/>
                <a:cs typeface="Cambria"/>
              </a:rPr>
            </a:b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14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4587"/>
              </p:ext>
            </p:extLst>
          </p:nvPr>
        </p:nvGraphicFramePr>
        <p:xfrm>
          <a:off x="539552" y="1916832"/>
          <a:ext cx="9073008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Document" r:id="rId3" imgW="5588000" imgH="1536700" progId="Word.Document.12">
                  <p:link updateAutomatic="1"/>
                </p:oleObj>
              </mc:Choice>
              <mc:Fallback>
                <p:oleObj name="Document" r:id="rId3" imgW="5588000" imgH="15367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916832"/>
                        <a:ext cx="9073008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03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491064" cy="1080119"/>
          </a:xfrm>
        </p:spPr>
        <p:txBody>
          <a:bodyPr/>
          <a:lstStyle/>
          <a:p>
            <a:pPr lvl="2"/>
            <a:r>
              <a:rPr lang="et-EE" sz="2800" dirty="0" smtClean="0">
                <a:latin typeface="Cambria"/>
                <a:cs typeface="Cambria"/>
              </a:rPr>
              <a:t/>
            </a:r>
            <a:br>
              <a:rPr lang="et-EE" sz="2800" dirty="0" smtClean="0">
                <a:latin typeface="Cambria"/>
                <a:cs typeface="Cambria"/>
              </a:rPr>
            </a:br>
            <a:r>
              <a:rPr lang="et-EE" sz="2800" b="1" dirty="0" smtClean="0">
                <a:latin typeface="Cambria"/>
                <a:cs typeface="Cambria"/>
              </a:rPr>
              <a:t>Aeglase hajutatud arengu stsenaarium </a:t>
            </a:r>
            <a:r>
              <a:rPr lang="et-EE" sz="2800" dirty="0" smtClean="0">
                <a:latin typeface="Cambria"/>
                <a:cs typeface="Cambria"/>
              </a:rPr>
              <a:t>(kaubandus, teenindus, meelelahutus, </a:t>
            </a:r>
            <a:r>
              <a:rPr lang="et-EE" sz="2800" dirty="0">
                <a:latin typeface="Cambria"/>
                <a:cs typeface="Cambria"/>
              </a:rPr>
              <a:t>tuh </a:t>
            </a:r>
            <a:r>
              <a:rPr lang="et-EE" sz="2800" dirty="0" smtClean="0">
                <a:latin typeface="Cambria"/>
                <a:cs typeface="Cambria"/>
              </a:rPr>
              <a:t>m2)</a:t>
            </a:r>
            <a:r>
              <a:rPr lang="en-US" sz="2800" dirty="0">
                <a:latin typeface="Cambria"/>
                <a:cs typeface="Cambria"/>
              </a:rPr>
              <a:t/>
            </a:r>
            <a:br>
              <a:rPr lang="en-US" sz="2800" dirty="0">
                <a:latin typeface="Cambria"/>
                <a:cs typeface="Cambria"/>
              </a:rPr>
            </a:br>
            <a:endParaRPr lang="en-US" sz="2800" dirty="0">
              <a:latin typeface="Cambria"/>
              <a:cs typeface="Cambria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070654"/>
              </p:ext>
            </p:extLst>
          </p:nvPr>
        </p:nvGraphicFramePr>
        <p:xfrm>
          <a:off x="462340" y="1628800"/>
          <a:ext cx="8681660" cy="2269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Document" r:id="rId3" imgW="5588000" imgH="1460500" progId="Word.Document.12">
                  <p:link updateAutomatic="1"/>
                </p:oleObj>
              </mc:Choice>
              <mc:Fallback>
                <p:oleObj name="Document" r:id="rId3" imgW="5588000" imgH="1460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2340" y="1628800"/>
                        <a:ext cx="8681660" cy="2269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1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203032" cy="1080120"/>
          </a:xfrm>
        </p:spPr>
        <p:txBody>
          <a:bodyPr/>
          <a:lstStyle/>
          <a:p>
            <a:r>
              <a:rPr lang="et-EE" dirty="0">
                <a:latin typeface="Cambria"/>
                <a:cs typeface="Cambria"/>
              </a:rPr>
              <a:t/>
            </a:r>
            <a:br>
              <a:rPr lang="et-EE" dirty="0">
                <a:latin typeface="Cambria"/>
                <a:cs typeface="Cambria"/>
              </a:rPr>
            </a:br>
            <a:r>
              <a:rPr lang="et-EE" b="1" dirty="0" smtClean="0">
                <a:latin typeface="Cambria"/>
                <a:cs typeface="Cambria"/>
              </a:rPr>
              <a:t>Kiire hajutatud </a:t>
            </a:r>
            <a:r>
              <a:rPr lang="et-EE" b="1" dirty="0">
                <a:latin typeface="Cambria"/>
                <a:cs typeface="Cambria"/>
              </a:rPr>
              <a:t>arengu stsenaarium </a:t>
            </a:r>
            <a:r>
              <a:rPr lang="et-EE" dirty="0">
                <a:latin typeface="Cambria"/>
                <a:cs typeface="Cambria"/>
              </a:rPr>
              <a:t>(kaubandus, teenindus, </a:t>
            </a:r>
            <a:r>
              <a:rPr lang="et-EE" dirty="0" smtClean="0">
                <a:latin typeface="Cambria"/>
                <a:cs typeface="Cambria"/>
              </a:rPr>
              <a:t>meelelahutus</a:t>
            </a:r>
            <a:r>
              <a:rPr lang="et-EE" dirty="0">
                <a:latin typeface="Cambria"/>
                <a:cs typeface="Cambria"/>
              </a:rPr>
              <a:t>,</a:t>
            </a:r>
            <a:r>
              <a:rPr lang="et-EE" dirty="0" smtClean="0">
                <a:latin typeface="Cambria"/>
                <a:cs typeface="Cambria"/>
              </a:rPr>
              <a:t> </a:t>
            </a:r>
            <a:r>
              <a:rPr lang="et-EE" dirty="0">
                <a:latin typeface="Cambria"/>
                <a:cs typeface="Cambria"/>
              </a:rPr>
              <a:t>tuh </a:t>
            </a:r>
            <a:r>
              <a:rPr lang="et-EE" dirty="0" smtClean="0">
                <a:latin typeface="Cambria"/>
                <a:cs typeface="Cambria"/>
              </a:rPr>
              <a:t>m2)</a:t>
            </a:r>
            <a:r>
              <a:rPr lang="en-US" dirty="0">
                <a:latin typeface="Cambria"/>
                <a:cs typeface="Cambria"/>
              </a:rPr>
              <a:t/>
            </a:r>
            <a:br>
              <a:rPr lang="en-US" dirty="0">
                <a:latin typeface="Cambria"/>
                <a:cs typeface="Cambria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16</a:t>
            </a:fld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577001"/>
              </p:ext>
            </p:extLst>
          </p:nvPr>
        </p:nvGraphicFramePr>
        <p:xfrm>
          <a:off x="539552" y="1700808"/>
          <a:ext cx="9145016" cy="2514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Document" r:id="rId3" imgW="5588000" imgH="1536700" progId="Word.Document.12">
                  <p:link updateAutomatic="1"/>
                </p:oleObj>
              </mc:Choice>
              <mc:Fallback>
                <p:oleObj name="Document" r:id="rId3" imgW="5588000" imgH="15367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00808"/>
                        <a:ext cx="9145016" cy="2514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1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419056" cy="792087"/>
          </a:xfrm>
        </p:spPr>
        <p:txBody>
          <a:bodyPr/>
          <a:lstStyle/>
          <a:p>
            <a:r>
              <a:rPr lang="et-EE" dirty="0">
                <a:latin typeface="Cambria"/>
                <a:cs typeface="Cambria"/>
              </a:rPr>
              <a:t>S</a:t>
            </a:r>
            <a:r>
              <a:rPr lang="et-EE" dirty="0" smtClean="0">
                <a:latin typeface="Cambria"/>
                <a:cs typeface="Cambria"/>
              </a:rPr>
              <a:t>otsiaal</a:t>
            </a:r>
            <a:r>
              <a:rPr lang="et-EE" dirty="0">
                <a:latin typeface="Cambria"/>
                <a:cs typeface="Cambria"/>
              </a:rPr>
              <a:t>-majanduslike mõjude hindamine 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dirty="0" smtClean="0">
                <a:latin typeface="Cambria"/>
                <a:cs typeface="Cambria"/>
              </a:rPr>
              <a:t>Aluseks Justiitsministeeriumi </a:t>
            </a:r>
            <a:r>
              <a:rPr lang="et-EE" sz="2000" dirty="0">
                <a:latin typeface="Cambria"/>
                <a:cs typeface="Cambria"/>
              </a:rPr>
              <a:t>ja Riigikantselei poolt koostatud mõjude hindamise </a:t>
            </a:r>
            <a:r>
              <a:rPr lang="et-EE" sz="2000" dirty="0" smtClean="0">
                <a:latin typeface="Cambria"/>
                <a:cs typeface="Cambria"/>
              </a:rPr>
              <a:t>metoodika.</a:t>
            </a:r>
            <a:r>
              <a:rPr lang="en-US" sz="2000" dirty="0" smtClean="0">
                <a:latin typeface="Cambria"/>
                <a:cs typeface="Cambria"/>
              </a:rPr>
              <a:t> </a:t>
            </a:r>
            <a:endParaRPr lang="et-EE" sz="2000" dirty="0" smtClean="0">
              <a:latin typeface="Cambria"/>
              <a:cs typeface="Cambria"/>
            </a:endParaRPr>
          </a:p>
          <a:p>
            <a:pPr lvl="0"/>
            <a:r>
              <a:rPr lang="et-EE" sz="2000" dirty="0" smtClean="0">
                <a:latin typeface="Cambria"/>
                <a:cs typeface="Cambria"/>
              </a:rPr>
              <a:t>Mõjude hindamisel vaadeltakse kuut valdkonda (valdkonnad-&gt; alavaldkonnad -&gt; tegurid):</a:t>
            </a:r>
          </a:p>
          <a:p>
            <a:pPr lvl="1"/>
            <a:r>
              <a:rPr lang="et-EE" dirty="0" smtClean="0">
                <a:latin typeface="Cambria"/>
                <a:cs typeface="Cambria"/>
              </a:rPr>
              <a:t>keskkonnamõjud</a:t>
            </a:r>
            <a:r>
              <a:rPr lang="et-EE" dirty="0">
                <a:latin typeface="Cambria"/>
                <a:cs typeface="Cambria"/>
              </a:rPr>
              <a:t>;</a:t>
            </a:r>
            <a:endParaRPr lang="en-US" dirty="0">
              <a:latin typeface="Cambria"/>
              <a:cs typeface="Cambria"/>
            </a:endParaRPr>
          </a:p>
          <a:p>
            <a:pPr lvl="1"/>
            <a:r>
              <a:rPr lang="et-EE" dirty="0">
                <a:latin typeface="Cambria"/>
                <a:cs typeface="Cambria"/>
              </a:rPr>
              <a:t>mõjud majandusele;</a:t>
            </a:r>
            <a:endParaRPr lang="en-US" dirty="0">
              <a:latin typeface="Cambria"/>
              <a:cs typeface="Cambria"/>
            </a:endParaRPr>
          </a:p>
          <a:p>
            <a:pPr lvl="1"/>
            <a:r>
              <a:rPr lang="et-EE" dirty="0">
                <a:latin typeface="Cambria"/>
                <a:cs typeface="Cambria"/>
              </a:rPr>
              <a:t>mõjud regionaalarengule;</a:t>
            </a:r>
            <a:endParaRPr lang="en-US" dirty="0">
              <a:latin typeface="Cambria"/>
              <a:cs typeface="Cambria"/>
            </a:endParaRPr>
          </a:p>
          <a:p>
            <a:pPr lvl="1"/>
            <a:r>
              <a:rPr lang="et-EE" dirty="0">
                <a:latin typeface="Cambria"/>
                <a:cs typeface="Cambria"/>
              </a:rPr>
              <a:t>mõjud riigiasutuste ja kohaliku omavalitsuse asutuste korraldusele, kuludele ja tuludele;</a:t>
            </a:r>
            <a:endParaRPr lang="en-US" dirty="0">
              <a:latin typeface="Cambria"/>
              <a:cs typeface="Cambria"/>
            </a:endParaRPr>
          </a:p>
          <a:p>
            <a:pPr lvl="1"/>
            <a:r>
              <a:rPr lang="et-EE" dirty="0">
                <a:latin typeface="Cambria"/>
                <a:cs typeface="Cambria"/>
              </a:rPr>
              <a:t>mõjud riigi julgeolekule ja välissuhetele;</a:t>
            </a:r>
            <a:endParaRPr lang="en-US" dirty="0">
              <a:latin typeface="Cambria"/>
              <a:cs typeface="Cambria"/>
            </a:endParaRPr>
          </a:p>
          <a:p>
            <a:pPr lvl="1"/>
            <a:r>
              <a:rPr lang="et-EE" dirty="0">
                <a:latin typeface="Cambria"/>
                <a:cs typeface="Cambria"/>
              </a:rPr>
              <a:t>sotsiaalsed, sealhulgas demograafilised mõjud.</a:t>
            </a:r>
            <a:endParaRPr lang="en-US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sz="2000" dirty="0" smtClean="0">
              <a:latin typeface="Cambria"/>
              <a:cs typeface="Cambria"/>
            </a:endParaRPr>
          </a:p>
          <a:p>
            <a:pPr marL="0" indent="0">
              <a:buNone/>
            </a:pPr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57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491064" cy="1152128"/>
          </a:xfrm>
        </p:spPr>
        <p:txBody>
          <a:bodyPr/>
          <a:lstStyle/>
          <a:p>
            <a:r>
              <a:rPr lang="et-EE" dirty="0" smtClean="0">
                <a:latin typeface="Cambria"/>
                <a:cs typeface="Cambria"/>
              </a:rPr>
              <a:t>Mõjude koondhinnang kiire kontsentreeritud arengu stsenaariumi puhul</a:t>
            </a:r>
            <a:endParaRPr lang="et-EE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18</a:t>
            </a:fld>
            <a:endParaRPr lang="en-GB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009149"/>
              </p:ext>
            </p:extLst>
          </p:nvPr>
        </p:nvGraphicFramePr>
        <p:xfrm>
          <a:off x="539552" y="1628800"/>
          <a:ext cx="7920880" cy="4451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Document" r:id="rId3" imgW="5969000" imgH="3327400" progId="Word.Document.12">
                  <p:link updateAutomatic="1"/>
                </p:oleObj>
              </mc:Choice>
              <mc:Fallback>
                <p:oleObj name="Document" r:id="rId3" imgW="5969000" imgH="3327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628800"/>
                        <a:ext cx="7920880" cy="4451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671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9"/>
            <a:ext cx="6347048" cy="720079"/>
          </a:xfrm>
        </p:spPr>
        <p:txBody>
          <a:bodyPr/>
          <a:lstStyle/>
          <a:p>
            <a:r>
              <a:rPr lang="et-EE" dirty="0" smtClean="0">
                <a:latin typeface="Cambria"/>
                <a:cs typeface="Cambria"/>
              </a:rPr>
              <a:t>Kokkuvõte ja ettepanekud I</a:t>
            </a:r>
            <a:endParaRPr lang="et-EE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sz="2000" dirty="0" smtClean="0">
              <a:latin typeface="Cambria"/>
              <a:cs typeface="Cambria"/>
            </a:endParaRPr>
          </a:p>
          <a:p>
            <a:r>
              <a:rPr lang="et-EE" sz="2000" dirty="0" smtClean="0">
                <a:latin typeface="Cambria"/>
                <a:cs typeface="Cambria"/>
              </a:rPr>
              <a:t>Pindade </a:t>
            </a:r>
            <a:r>
              <a:rPr lang="et-EE" sz="2000" dirty="0">
                <a:latin typeface="Cambria"/>
                <a:cs typeface="Cambria"/>
              </a:rPr>
              <a:t>planeerimine ise ei pruugi tingida nende tegelikku </a:t>
            </a:r>
            <a:r>
              <a:rPr lang="et-EE" sz="2000" dirty="0" smtClean="0">
                <a:latin typeface="Cambria"/>
                <a:cs typeface="Cambria"/>
              </a:rPr>
              <a:t>väljaarendamist</a:t>
            </a:r>
            <a:r>
              <a:rPr lang="et-EE" sz="2000" dirty="0">
                <a:latin typeface="Cambria"/>
                <a:cs typeface="Cambria"/>
              </a:rPr>
              <a:t> </a:t>
            </a:r>
            <a:r>
              <a:rPr lang="et-EE" sz="2000" dirty="0" smtClean="0">
                <a:latin typeface="Cambria"/>
                <a:cs typeface="Cambria"/>
              </a:rPr>
              <a:t>(nt PK piirkond). </a:t>
            </a:r>
            <a:r>
              <a:rPr lang="et-EE" sz="2000" dirty="0">
                <a:latin typeface="Cambria"/>
                <a:cs typeface="Cambria"/>
              </a:rPr>
              <a:t>Tegelik majandusareng teeb oma korrektiivid ja kord juba planeeritud ala võidakse ka korduvalt ümber planeerida. </a:t>
            </a:r>
            <a:endParaRPr lang="et-EE" sz="2000" dirty="0" smtClean="0">
              <a:latin typeface="Cambria"/>
              <a:cs typeface="Cambria"/>
            </a:endParaRPr>
          </a:p>
          <a:p>
            <a:r>
              <a:rPr lang="et-EE" sz="2000" dirty="0">
                <a:latin typeface="Cambria"/>
                <a:cs typeface="Cambria"/>
              </a:rPr>
              <a:t>Analüüs kinnitab oletust, et teatud tingimuste korral võib LK liigne kasv linna huve tugeva KL säilitamise osas </a:t>
            </a:r>
            <a:r>
              <a:rPr lang="et-EE" sz="2000" dirty="0" smtClean="0">
                <a:latin typeface="Cambria"/>
                <a:cs typeface="Cambria"/>
              </a:rPr>
              <a:t>riivata.</a:t>
            </a:r>
            <a:endParaRPr lang="en-US" sz="2000" dirty="0">
              <a:latin typeface="Cambria"/>
              <a:cs typeface="Cambria"/>
            </a:endParaRPr>
          </a:p>
          <a:p>
            <a:r>
              <a:rPr lang="et-EE" sz="2000" dirty="0">
                <a:latin typeface="Cambria"/>
                <a:cs typeface="Cambria"/>
              </a:rPr>
              <a:t>Analüüs näitab aga ka, et erinevat liiki pindade arendamine järgib erinevat loogikat. L</a:t>
            </a:r>
            <a:r>
              <a:rPr lang="et-EE" sz="2000" dirty="0" smtClean="0">
                <a:latin typeface="Cambria"/>
                <a:cs typeface="Cambria"/>
              </a:rPr>
              <a:t>inna </a:t>
            </a:r>
            <a:r>
              <a:rPr lang="et-EE" sz="2000" dirty="0">
                <a:latin typeface="Cambria"/>
                <a:cs typeface="Cambria"/>
              </a:rPr>
              <a:t>üldistes avalikes huvides sellesse protsessi sekkumise vajadus ning sekkumise soovitav iseloom võivad erineda ning sekkumine ei pea üldse piirduma kinnisvaraarendusele kvantitatiivsete piiride kehtestamisega. </a:t>
            </a:r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33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Cambria"/>
                <a:cs typeface="Cambria"/>
              </a:rPr>
              <a:t>Eesmärk ja oodatav tulemus</a:t>
            </a:r>
            <a:endParaRPr lang="et-EE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760"/>
            <a:ext cx="8208143" cy="4896544"/>
          </a:xfrm>
        </p:spPr>
        <p:txBody>
          <a:bodyPr/>
          <a:lstStyle/>
          <a:p>
            <a:pPr marL="0" indent="0">
              <a:buNone/>
            </a:pPr>
            <a:endParaRPr lang="et-EE" sz="2000" dirty="0" smtClean="0">
              <a:latin typeface="Cambria"/>
              <a:cs typeface="Cambria"/>
            </a:endParaRPr>
          </a:p>
          <a:p>
            <a:r>
              <a:rPr lang="et-EE" sz="2000" dirty="0" smtClean="0">
                <a:latin typeface="Cambria"/>
                <a:cs typeface="Cambria"/>
              </a:rPr>
              <a:t>Töö eesmärk on </a:t>
            </a:r>
            <a:r>
              <a:rPr lang="et-EE" sz="2000" dirty="0">
                <a:latin typeface="Cambria"/>
                <a:cs typeface="Cambria"/>
              </a:rPr>
              <a:t>välja s</a:t>
            </a:r>
            <a:r>
              <a:rPr lang="et-EE" sz="2000" dirty="0" smtClean="0">
                <a:latin typeface="Cambria"/>
                <a:cs typeface="Cambria"/>
              </a:rPr>
              <a:t>elgitada, millist </a:t>
            </a:r>
            <a:r>
              <a:rPr lang="et-EE" sz="2000" b="1" dirty="0" smtClean="0">
                <a:latin typeface="Cambria"/>
                <a:cs typeface="Cambria"/>
              </a:rPr>
              <a:t>sotsiaalset ja majanduslikku mõju </a:t>
            </a:r>
            <a:r>
              <a:rPr lang="et-EE" sz="2000" dirty="0" smtClean="0">
                <a:latin typeface="Cambria"/>
                <a:cs typeface="Cambria"/>
              </a:rPr>
              <a:t>avaldab linnaregiooni, linna ja eraldi kesklinna jätkusuutlikule arengule juba planeeritud ja täiendavalt kavandatav äri- ja teenindusettevõtete ning büroopindade lisandumine Ringtee tn - Riia tn piirkonda.</a:t>
            </a:r>
          </a:p>
          <a:p>
            <a:endParaRPr lang="et-EE" sz="2000" dirty="0">
              <a:latin typeface="Cambria"/>
              <a:cs typeface="Cambria"/>
            </a:endParaRPr>
          </a:p>
          <a:p>
            <a:r>
              <a:rPr lang="et-EE" sz="2000" dirty="0">
                <a:latin typeface="Cambria"/>
                <a:cs typeface="Cambria"/>
              </a:rPr>
              <a:t>Töö tulemuseks on ettepanekud lubatud brutopinna kohta piirkonnas:</a:t>
            </a:r>
            <a:endParaRPr lang="en-US" sz="2000" dirty="0">
              <a:latin typeface="Cambria"/>
              <a:cs typeface="Cambria"/>
            </a:endParaRPr>
          </a:p>
          <a:p>
            <a:pPr lvl="1"/>
            <a:r>
              <a:rPr lang="et-EE" dirty="0">
                <a:latin typeface="Cambria"/>
                <a:cs typeface="Cambria"/>
              </a:rPr>
              <a:t>jaekaubanduse kasutusotstarbega hoonestusele; </a:t>
            </a:r>
            <a:endParaRPr lang="en-US" dirty="0">
              <a:latin typeface="Cambria"/>
              <a:cs typeface="Cambria"/>
            </a:endParaRPr>
          </a:p>
          <a:p>
            <a:pPr lvl="1"/>
            <a:r>
              <a:rPr lang="et-EE" dirty="0">
                <a:latin typeface="Cambria"/>
                <a:cs typeface="Cambria"/>
              </a:rPr>
              <a:t>büroopindadele; </a:t>
            </a:r>
            <a:endParaRPr lang="en-US" dirty="0">
              <a:latin typeface="Cambria"/>
              <a:cs typeface="Cambria"/>
            </a:endParaRPr>
          </a:p>
          <a:p>
            <a:pPr lvl="1"/>
            <a:r>
              <a:rPr lang="et-EE" dirty="0">
                <a:latin typeface="Cambria"/>
                <a:cs typeface="Cambria"/>
              </a:rPr>
              <a:t>meelelahutus ja vaba aja veetmise asutustele;</a:t>
            </a:r>
            <a:endParaRPr lang="en-US" dirty="0">
              <a:latin typeface="Cambria"/>
              <a:cs typeface="Cambria"/>
            </a:endParaRPr>
          </a:p>
          <a:p>
            <a:pPr lvl="1"/>
            <a:r>
              <a:rPr lang="et-EE" dirty="0">
                <a:latin typeface="Cambria"/>
                <a:cs typeface="Cambria"/>
              </a:rPr>
              <a:t>teenindusasutustele; </a:t>
            </a:r>
            <a:r>
              <a:rPr lang="et-EE" dirty="0" smtClean="0">
                <a:latin typeface="Cambria"/>
                <a:cs typeface="Cambria"/>
              </a:rPr>
              <a:t>	</a:t>
            </a:r>
          </a:p>
          <a:p>
            <a:pPr lvl="1"/>
            <a:r>
              <a:rPr lang="et-EE" dirty="0" smtClean="0">
                <a:latin typeface="Cambria"/>
                <a:cs typeface="Cambria"/>
              </a:rPr>
              <a:t>muu </a:t>
            </a:r>
            <a:r>
              <a:rPr lang="et-EE" dirty="0">
                <a:latin typeface="Cambria"/>
                <a:cs typeface="Cambria"/>
              </a:rPr>
              <a:t>võimaliku kasutusotstarbega hoonestusele</a:t>
            </a:r>
            <a:r>
              <a:rPr lang="en-US" dirty="0">
                <a:latin typeface="Cambria"/>
                <a:cs typeface="Cambria"/>
              </a:rPr>
              <a:t> </a:t>
            </a:r>
            <a:endParaRPr lang="et-EE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33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latin typeface="Cambria"/>
                <a:cs typeface="Cambria"/>
              </a:rPr>
              <a:t>Kokkuvõte ja ettepanekud </a:t>
            </a:r>
            <a:r>
              <a:rPr lang="et-EE" dirty="0" smtClean="0">
                <a:latin typeface="Cambria"/>
                <a:cs typeface="Cambria"/>
              </a:rPr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b="1" dirty="0">
                <a:latin typeface="Cambria"/>
                <a:cs typeface="Cambria"/>
              </a:rPr>
              <a:t>Büroopindade</a:t>
            </a:r>
            <a:r>
              <a:rPr lang="et-EE" sz="2000" dirty="0">
                <a:latin typeface="Cambria"/>
                <a:cs typeface="Cambria"/>
              </a:rPr>
              <a:t> osas on tõenäoline, et LK ja KL vahel toimib suhteliselt tasakaalustatud areng, kuna mõlemal piirkonnal on oma selged eelised, mis pigem täiendavad teineteist. </a:t>
            </a:r>
            <a:endParaRPr lang="et-EE" sz="2000" dirty="0" smtClean="0">
              <a:latin typeface="Cambria"/>
              <a:cs typeface="Cambria"/>
            </a:endParaRPr>
          </a:p>
          <a:p>
            <a:r>
              <a:rPr lang="et-EE" sz="2000" dirty="0" smtClean="0">
                <a:latin typeface="Cambria"/>
                <a:cs typeface="Cambria"/>
              </a:rPr>
              <a:t>KL </a:t>
            </a:r>
            <a:r>
              <a:rPr lang="et-EE" sz="2000" dirty="0">
                <a:latin typeface="Cambria"/>
                <a:cs typeface="Cambria"/>
              </a:rPr>
              <a:t>on soodne A klassi büroopindade ja LK pigem B klassi büroopindade väljaehitamiseks, tulevikus vajab Tartu loodetavasti mõlemaid. </a:t>
            </a:r>
            <a:endParaRPr lang="et-EE" sz="2000" dirty="0" smtClean="0">
              <a:latin typeface="Cambria"/>
              <a:cs typeface="Cambria"/>
            </a:endParaRPr>
          </a:p>
          <a:p>
            <a:r>
              <a:rPr lang="et-EE" sz="2000" dirty="0" smtClean="0">
                <a:latin typeface="Cambria"/>
                <a:cs typeface="Cambria"/>
              </a:rPr>
              <a:t>LK </a:t>
            </a:r>
            <a:r>
              <a:rPr lang="et-EE" sz="2000" dirty="0">
                <a:latin typeface="Cambria"/>
                <a:cs typeface="Cambria"/>
              </a:rPr>
              <a:t>piirkonna büroopindade arengu piiramine mõjutaks enam konkurentsisituatsiooni teiste linna piirkondadega kui KL-ga, kus piirangute kehtestamist pole seni arutatud. </a:t>
            </a:r>
            <a:endParaRPr lang="et-EE" sz="2000" dirty="0" smtClean="0">
              <a:latin typeface="Cambria"/>
              <a:cs typeface="Cambria"/>
            </a:endParaRPr>
          </a:p>
          <a:p>
            <a:r>
              <a:rPr lang="et-EE" sz="2000" dirty="0" smtClean="0">
                <a:latin typeface="Cambria"/>
                <a:cs typeface="Cambria"/>
              </a:rPr>
              <a:t>Seega </a:t>
            </a:r>
            <a:r>
              <a:rPr lang="et-EE" sz="2000" dirty="0">
                <a:latin typeface="Cambria"/>
                <a:cs typeface="Cambria"/>
              </a:rPr>
              <a:t>pole linnal selget vajadust büroopindade arendamisse LK-s sekkuda.</a:t>
            </a:r>
            <a:endParaRPr lang="en-US" sz="2000" dirty="0">
              <a:latin typeface="Cambria"/>
              <a:cs typeface="Cambri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3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latin typeface="Cambria"/>
                <a:cs typeface="Cambria"/>
              </a:rPr>
              <a:t>Kokkuvõte ja ettepanekud </a:t>
            </a:r>
            <a:r>
              <a:rPr lang="et-EE" dirty="0" smtClean="0">
                <a:latin typeface="Cambria"/>
                <a:cs typeface="Cambria"/>
              </a:rPr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760"/>
            <a:ext cx="8136135" cy="4968552"/>
          </a:xfrm>
        </p:spPr>
        <p:txBody>
          <a:bodyPr/>
          <a:lstStyle/>
          <a:p>
            <a:r>
              <a:rPr lang="et-EE" sz="2000" b="1" dirty="0">
                <a:latin typeface="Cambria"/>
                <a:cs typeface="Cambria"/>
              </a:rPr>
              <a:t>Meelelahutus- ja vaba aja tegevuste </a:t>
            </a:r>
            <a:r>
              <a:rPr lang="et-EE" sz="2000" dirty="0">
                <a:latin typeface="Cambria"/>
                <a:cs typeface="Cambria"/>
              </a:rPr>
              <a:t>valdkonnas võib arenduste realiseerumisel LK roll Tartu linna kontekstis oluliselt kasvada. </a:t>
            </a:r>
            <a:endParaRPr lang="et-EE" sz="2000" dirty="0" smtClean="0">
              <a:latin typeface="Cambria"/>
              <a:cs typeface="Cambria"/>
            </a:endParaRPr>
          </a:p>
          <a:p>
            <a:r>
              <a:rPr lang="et-EE" sz="2000" dirty="0" smtClean="0">
                <a:latin typeface="Cambria"/>
                <a:cs typeface="Cambria"/>
              </a:rPr>
              <a:t>Samas </a:t>
            </a:r>
            <a:r>
              <a:rPr lang="et-EE" sz="2000" dirty="0">
                <a:latin typeface="Cambria"/>
                <a:cs typeface="Cambria"/>
              </a:rPr>
              <a:t>pole kõigi sellelaadsete pindade planeerimise kogumahtu</a:t>
            </a:r>
            <a:r>
              <a:rPr lang="et-EE" sz="2000" b="1" dirty="0">
                <a:latin typeface="Cambria"/>
                <a:cs typeface="Cambria"/>
              </a:rPr>
              <a:t> </a:t>
            </a:r>
            <a:r>
              <a:rPr lang="et-EE" sz="2000" dirty="0">
                <a:latin typeface="Cambria"/>
                <a:cs typeface="Cambria"/>
              </a:rPr>
              <a:t>seal</a:t>
            </a:r>
            <a:r>
              <a:rPr lang="et-EE" sz="2000" b="1" dirty="0">
                <a:latin typeface="Cambria"/>
                <a:cs typeface="Cambria"/>
              </a:rPr>
              <a:t> </a:t>
            </a:r>
            <a:r>
              <a:rPr lang="et-EE" sz="2000" dirty="0">
                <a:latin typeface="Cambria"/>
                <a:cs typeface="Cambria"/>
              </a:rPr>
              <a:t>hetkel mõtet piirata, kuna valdkonnas on kasvuruumi ning mõned algatused võivad vajada väga suur pinda (nt spordihall või veekeskus)</a:t>
            </a:r>
            <a:r>
              <a:rPr lang="et-EE" sz="2000" dirty="0" smtClean="0">
                <a:latin typeface="Cambria"/>
                <a:cs typeface="Cambria"/>
              </a:rPr>
              <a:t>.</a:t>
            </a:r>
            <a:endParaRPr lang="en-US" sz="2000" dirty="0">
              <a:latin typeface="Cambria"/>
              <a:cs typeface="Cambria"/>
            </a:endParaRPr>
          </a:p>
          <a:p>
            <a:r>
              <a:rPr lang="et-EE" sz="2000" dirty="0">
                <a:latin typeface="Cambria"/>
                <a:cs typeface="Cambria"/>
              </a:rPr>
              <a:t>Linna huvides võiks olla võimaldada LK piirkonnas (mh ka planeeringute kaudu) eelkõige selliseid meelelahutus- ja vaba aja ehitisi, mis vajavad suuri pindu ning mida on keeruline sobitada KL-</a:t>
            </a:r>
            <a:r>
              <a:rPr lang="et-EE" sz="2000" dirty="0" smtClean="0">
                <a:latin typeface="Cambria"/>
                <a:cs typeface="Cambria"/>
              </a:rPr>
              <a:t>i (</a:t>
            </a:r>
            <a:r>
              <a:rPr lang="et-EE" sz="2000" dirty="0">
                <a:latin typeface="Cambria"/>
                <a:cs typeface="Cambria"/>
              </a:rPr>
              <a:t>nt spordihall/jäähall, veekeskus, messikeskus, suuremastaabiline lõbustuspark, kardirada vms)</a:t>
            </a:r>
            <a:r>
              <a:rPr lang="et-EE" sz="2000" dirty="0" smtClean="0">
                <a:latin typeface="Cambria"/>
                <a:cs typeface="Cambria"/>
              </a:rPr>
              <a:t>.</a:t>
            </a:r>
          </a:p>
          <a:p>
            <a:r>
              <a:rPr lang="et-EE" sz="2000" dirty="0">
                <a:latin typeface="Cambria"/>
                <a:cs typeface="Cambria"/>
              </a:rPr>
              <a:t>Teiselt poolt, LK arengu tasakaalustamiseks võiks linn toetada ja soodustada KL piirkonda sobivaid ja soovitud algatusi (nn kõrgkultuuri tegevused, kontserdid, traditsioonilised üritused, vanalinna ajalugu ja identiteeti toetavad üritused jms).</a:t>
            </a:r>
            <a:endParaRPr lang="en-US" sz="2000" dirty="0">
              <a:latin typeface="Cambria"/>
              <a:cs typeface="Cambria"/>
            </a:endParaRPr>
          </a:p>
          <a:p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51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latin typeface="Cambria"/>
                <a:cs typeface="Cambria"/>
              </a:rPr>
              <a:t>Kokkuvõte ja ettepanekud </a:t>
            </a:r>
            <a:r>
              <a:rPr lang="et-EE" dirty="0" smtClean="0">
                <a:latin typeface="Cambria"/>
                <a:cs typeface="Cambria"/>
              </a:rPr>
              <a:t>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400600"/>
          </a:xfrm>
        </p:spPr>
        <p:txBody>
          <a:bodyPr/>
          <a:lstStyle/>
          <a:p>
            <a:r>
              <a:rPr lang="et-EE" sz="1800" b="1" dirty="0">
                <a:latin typeface="Cambria"/>
                <a:cs typeface="Cambria"/>
              </a:rPr>
              <a:t>Kaubandus- ja teeninduspindu </a:t>
            </a:r>
            <a:r>
              <a:rPr lang="et-EE" sz="1800" dirty="0">
                <a:latin typeface="Cambria"/>
                <a:cs typeface="Cambria"/>
              </a:rPr>
              <a:t>on juba tehniliselt raske üksteisest eristada, sest need pinnad on vastastikku asendatavad ja ruumiliselt tugevasti kobarduvad. </a:t>
            </a:r>
            <a:endParaRPr lang="en-US" sz="1800" dirty="0">
              <a:latin typeface="Cambria"/>
              <a:cs typeface="Cambria"/>
            </a:endParaRPr>
          </a:p>
          <a:p>
            <a:r>
              <a:rPr lang="et-EE" sz="1800" dirty="0">
                <a:latin typeface="Cambria"/>
                <a:cs typeface="Cambria"/>
              </a:rPr>
              <a:t>Linna huvides ei ole piirata LK mahulist arengut nende kaubanduspindade osas, mis kesklinna olemuslikult ei sobi (suuremate kestvuskaupade nagu mööbel, ehitusmaterjalid, autokaubad jms kauplused). </a:t>
            </a:r>
            <a:endParaRPr lang="en-US" sz="1800" dirty="0">
              <a:latin typeface="Cambria"/>
              <a:cs typeface="Cambria"/>
            </a:endParaRPr>
          </a:p>
          <a:p>
            <a:r>
              <a:rPr lang="et-EE" sz="1800" dirty="0">
                <a:latin typeface="Cambria"/>
                <a:cs typeface="Cambria"/>
              </a:rPr>
              <a:t>LK ja KL konkureerivad omavahel tugevasti </a:t>
            </a:r>
            <a:r>
              <a:rPr lang="et-EE" sz="1800" dirty="0" smtClean="0">
                <a:latin typeface="Cambria"/>
                <a:cs typeface="Cambria"/>
              </a:rPr>
              <a:t>toidu</a:t>
            </a:r>
            <a:r>
              <a:rPr lang="et-EE" sz="1800" dirty="0">
                <a:latin typeface="Cambria"/>
                <a:cs typeface="Cambria"/>
              </a:rPr>
              <a:t>- ja esmatarbekaupade ning väiksemate kestvuskaupade (riided, jalatsid jmt) osas. Nüüdisaegsete ostukeskuste arenguloogika ei võimalda nende müügist ka LK-s loobuda. </a:t>
            </a:r>
            <a:endParaRPr lang="et-EE" sz="1800" dirty="0" smtClean="0">
              <a:latin typeface="Cambria"/>
              <a:cs typeface="Cambria"/>
            </a:endParaRPr>
          </a:p>
          <a:p>
            <a:r>
              <a:rPr lang="et-EE" sz="1800" dirty="0">
                <a:latin typeface="Cambria"/>
                <a:cs typeface="Cambria"/>
              </a:rPr>
              <a:t>Küll aga ei ole linna seisukohast otstarbekas LK piirkonda planeerida ühtegi neile kaubagruppidele keskenduvat uut suurt ostukeskust. Seda on võimalik reguleerida nt koostamisel oleva Ränilinna üldplaneeringu raames. </a:t>
            </a:r>
            <a:endParaRPr lang="et-EE" sz="1800" dirty="0" smtClean="0">
              <a:latin typeface="Cambria"/>
              <a:cs typeface="Cambria"/>
            </a:endParaRPr>
          </a:p>
          <a:p>
            <a:r>
              <a:rPr lang="et-EE" sz="1800" dirty="0" smtClean="0">
                <a:latin typeface="Cambria"/>
                <a:cs typeface="Cambria"/>
              </a:rPr>
              <a:t>Vältimaks </a:t>
            </a:r>
            <a:r>
              <a:rPr lang="et-EE" sz="1800" dirty="0">
                <a:latin typeface="Cambria"/>
                <a:cs typeface="Cambria"/>
              </a:rPr>
              <a:t>konkureeriva ostukeskuse tekkimist vahetult Tartu linna piiridest väljapoole, võiks koostöös Ülenurme vallaga koostada Riia-Ringtee piirkonna kaubanduse- ja teeninduse teemaplaneeringu. Linna ja linna lähiregiooni tervikliku nägemuse kujundamiseks võiks kaaluda ka mahukama kaubanduse ja teeninduse teemaplaneeringu koostamist.</a:t>
            </a:r>
            <a:endParaRPr lang="en-US" sz="1800" dirty="0">
              <a:latin typeface="Cambria"/>
              <a:cs typeface="Cambria"/>
            </a:endParaRPr>
          </a:p>
          <a:p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4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5984875" cy="720080"/>
          </a:xfrm>
        </p:spPr>
        <p:txBody>
          <a:bodyPr/>
          <a:lstStyle/>
          <a:p>
            <a:r>
              <a:rPr lang="et-EE" dirty="0">
                <a:latin typeface="Cambria"/>
                <a:cs typeface="Cambria"/>
              </a:rPr>
              <a:t>Kokkuvõte ja ettepanekud </a:t>
            </a:r>
            <a:r>
              <a:rPr lang="et-EE" dirty="0" smtClean="0">
                <a:latin typeface="Cambria"/>
                <a:cs typeface="Cambria"/>
              </a:rPr>
              <a:t>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328592"/>
          </a:xfrm>
        </p:spPr>
        <p:txBody>
          <a:bodyPr/>
          <a:lstStyle/>
          <a:p>
            <a:r>
              <a:rPr lang="et-EE" sz="1800" dirty="0">
                <a:latin typeface="Cambria"/>
                <a:cs typeface="Cambria"/>
              </a:rPr>
              <a:t>Tulenevalt eeltoodust leiame, et </a:t>
            </a:r>
            <a:r>
              <a:rPr lang="et-EE" sz="1800" b="1" dirty="0">
                <a:latin typeface="Cambria"/>
                <a:cs typeface="Cambria"/>
              </a:rPr>
              <a:t>mehhaaniline mitteselektiivne mahuliste planeerimis- ja arenduspiirangute kehtestamine LK piirkonnas pole hästi põhjendatav ja ei pruugi anda parimat tulemust linna kui terviku avaliku huvi </a:t>
            </a:r>
            <a:r>
              <a:rPr lang="et-EE" sz="1800" b="1" dirty="0" smtClean="0">
                <a:latin typeface="Cambria"/>
                <a:cs typeface="Cambria"/>
              </a:rPr>
              <a:t>tagamiseks</a:t>
            </a:r>
            <a:r>
              <a:rPr lang="et-EE" sz="1800" dirty="0" smtClean="0">
                <a:latin typeface="Cambria"/>
                <a:cs typeface="Cambria"/>
              </a:rPr>
              <a:t>.</a:t>
            </a:r>
          </a:p>
          <a:p>
            <a:r>
              <a:rPr lang="et-EE" sz="1800" dirty="0">
                <a:latin typeface="Cambria"/>
                <a:cs typeface="Cambria"/>
              </a:rPr>
              <a:t>Linnal on soovitav lahendada ettetulevad probleemid üldise planeerimismenetluse raames juhtumipõhiste kaalutlusotsuste </a:t>
            </a:r>
            <a:r>
              <a:rPr lang="et-EE" sz="1800" dirty="0" smtClean="0">
                <a:latin typeface="Cambria"/>
                <a:cs typeface="Cambria"/>
              </a:rPr>
              <a:t>kaudu.</a:t>
            </a:r>
          </a:p>
          <a:p>
            <a:r>
              <a:rPr lang="et-EE" sz="1800" dirty="0" smtClean="0">
                <a:latin typeface="Cambria"/>
                <a:cs typeface="Cambria"/>
              </a:rPr>
              <a:t>Seda </a:t>
            </a:r>
            <a:r>
              <a:rPr lang="et-EE" sz="1800" dirty="0">
                <a:latin typeface="Cambria"/>
                <a:cs typeface="Cambria"/>
              </a:rPr>
              <a:t>peaks täiendama linna proaktiivne tasakaalustav arenduspoliitika KL ja miks mitte PK kasuks.</a:t>
            </a:r>
            <a:endParaRPr lang="en-US" sz="1800" dirty="0">
              <a:latin typeface="Cambria"/>
              <a:cs typeface="Cambria"/>
            </a:endParaRPr>
          </a:p>
          <a:p>
            <a:r>
              <a:rPr lang="et-EE" sz="1800" dirty="0">
                <a:latin typeface="Cambria"/>
                <a:cs typeface="Cambria"/>
              </a:rPr>
              <a:t>Kuna LK piirkonna areng võib teatud juhtudel mõjutada negatiivselt KL-i arengut ja tulevik ei ole üheselt prognoositav </a:t>
            </a:r>
            <a:r>
              <a:rPr lang="et-EE" sz="1800" dirty="0" smtClean="0">
                <a:latin typeface="Cambria"/>
                <a:cs typeface="Cambria"/>
              </a:rPr>
              <a:t>ühtegi liiki pinna osas</a:t>
            </a:r>
            <a:r>
              <a:rPr lang="et-EE" sz="1800" dirty="0">
                <a:latin typeface="Cambria"/>
                <a:cs typeface="Cambria"/>
              </a:rPr>
              <a:t>, </a:t>
            </a:r>
            <a:r>
              <a:rPr lang="et-EE" sz="1800" b="1" dirty="0">
                <a:latin typeface="Cambria"/>
                <a:cs typeface="Cambria"/>
              </a:rPr>
              <a:t>soovitame linnal kaaluda iga sealse suurema detailplaneeringu korral selle etapiviisilist kehtestamist.</a:t>
            </a:r>
            <a:r>
              <a:rPr lang="en-US" sz="1800" dirty="0">
                <a:latin typeface="Cambria"/>
                <a:cs typeface="Cambria"/>
              </a:rPr>
              <a:t> </a:t>
            </a:r>
            <a:endParaRPr lang="en-US" sz="1800" dirty="0" smtClean="0">
              <a:latin typeface="Cambria"/>
              <a:cs typeface="Cambria"/>
            </a:endParaRPr>
          </a:p>
          <a:p>
            <a:r>
              <a:rPr lang="et-EE" sz="1800" dirty="0">
                <a:latin typeface="Cambria"/>
                <a:cs typeface="Cambria"/>
              </a:rPr>
              <a:t>Vastavat lähenemist saab rakendada mh ka käesoleva töö aluseks olnud nelja planeeringu puhul</a:t>
            </a:r>
            <a:r>
              <a:rPr lang="et-EE" sz="1800" dirty="0" smtClean="0">
                <a:latin typeface="Cambria"/>
                <a:cs typeface="Cambria"/>
              </a:rPr>
              <a:t>.</a:t>
            </a:r>
          </a:p>
          <a:p>
            <a:r>
              <a:rPr lang="et-EE" sz="1800" dirty="0" smtClean="0">
                <a:latin typeface="Cambria"/>
                <a:cs typeface="Cambria"/>
              </a:rPr>
              <a:t>See </a:t>
            </a:r>
            <a:r>
              <a:rPr lang="et-EE" sz="1800" dirty="0">
                <a:latin typeface="Cambria"/>
                <a:cs typeface="Cambria"/>
              </a:rPr>
              <a:t>tähendab, et planeeringu esimese etapi realiseerimise järgselt hinnatakse uuesti tekkinud olukorda ning võetakse vastu otsus järgmiste etappide kehtestamise osas. </a:t>
            </a:r>
            <a:endParaRPr lang="et-EE" sz="1800" dirty="0" smtClean="0">
              <a:latin typeface="Cambria"/>
              <a:cs typeface="Cambria"/>
            </a:endParaRPr>
          </a:p>
          <a:p>
            <a:r>
              <a:rPr lang="et-EE" sz="1800" dirty="0" smtClean="0">
                <a:latin typeface="Cambria"/>
                <a:cs typeface="Cambria"/>
              </a:rPr>
              <a:t>Vastav </a:t>
            </a:r>
            <a:r>
              <a:rPr lang="et-EE" sz="1800" dirty="0">
                <a:latin typeface="Cambria"/>
                <a:cs typeface="Cambria"/>
              </a:rPr>
              <a:t>lähenemine võimaldab paindlikult reageerida võimalikele linna kui </a:t>
            </a:r>
            <a:r>
              <a:rPr lang="et-EE" sz="1800" dirty="0" smtClean="0">
                <a:latin typeface="Cambria"/>
                <a:cs typeface="Cambria"/>
              </a:rPr>
              <a:t>terviku </a:t>
            </a:r>
            <a:r>
              <a:rPr lang="et-EE" sz="1800" dirty="0">
                <a:latin typeface="Cambria"/>
                <a:cs typeface="Cambria"/>
              </a:rPr>
              <a:t>seisukohast negatiivsetele trendidele.</a:t>
            </a:r>
            <a:endParaRPr lang="en-US" sz="1800" dirty="0">
              <a:latin typeface="Cambria"/>
              <a:cs typeface="Cambria"/>
            </a:endParaRPr>
          </a:p>
          <a:p>
            <a:endParaRPr lang="en-US" sz="1800" dirty="0" smtClean="0">
              <a:latin typeface="Cambria"/>
              <a:cs typeface="Cambria"/>
            </a:endParaRPr>
          </a:p>
          <a:p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35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88641"/>
            <a:ext cx="6480720" cy="1080120"/>
          </a:xfrm>
        </p:spPr>
        <p:txBody>
          <a:bodyPr/>
          <a:lstStyle/>
          <a:p>
            <a:r>
              <a:rPr lang="et-EE" dirty="0">
                <a:latin typeface="Cambria"/>
                <a:cs typeface="Cambria"/>
              </a:rPr>
              <a:t>Ettepanekud LK piirkonna planeerimise suunamiseks</a:t>
            </a:r>
            <a:r>
              <a:rPr lang="en-US" dirty="0">
                <a:latin typeface="Cambria"/>
                <a:cs typeface="Cambria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24</a:t>
            </a:fld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02144"/>
              </p:ext>
            </p:extLst>
          </p:nvPr>
        </p:nvGraphicFramePr>
        <p:xfrm>
          <a:off x="183430" y="1484784"/>
          <a:ext cx="8937374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Document" r:id="rId3" imgW="5626100" imgH="2946400" progId="Word.Document.12">
                  <p:link updateAutomatic="1"/>
                </p:oleObj>
              </mc:Choice>
              <mc:Fallback>
                <p:oleObj name="Document" r:id="rId3" imgW="5626100" imgH="2946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430" y="1484784"/>
                        <a:ext cx="8937374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19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Cambria"/>
                <a:cs typeface="Cambria"/>
              </a:rPr>
              <a:t>Täiendavad ettepanekud</a:t>
            </a:r>
            <a:endParaRPr lang="et-EE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760"/>
            <a:ext cx="8352159" cy="5040560"/>
          </a:xfrm>
        </p:spPr>
        <p:txBody>
          <a:bodyPr/>
          <a:lstStyle/>
          <a:p>
            <a:pPr lvl="0"/>
            <a:r>
              <a:rPr lang="et-EE" sz="1800" dirty="0">
                <a:latin typeface="Cambria"/>
                <a:cs typeface="Cambria"/>
              </a:rPr>
              <a:t>Asuda linnas juurutama uut planeerimiskultuuri, mis põhineb avaliku ja erasektori koostööl ja koosloomisel (</a:t>
            </a:r>
            <a:r>
              <a:rPr lang="et-EE" sz="1800" i="1" dirty="0">
                <a:latin typeface="Cambria"/>
                <a:cs typeface="Cambria"/>
              </a:rPr>
              <a:t>co-creation</a:t>
            </a:r>
            <a:r>
              <a:rPr lang="et-EE" sz="1800" dirty="0">
                <a:latin typeface="Cambria"/>
                <a:cs typeface="Cambria"/>
              </a:rPr>
              <a:t>). See on vajalik ka konkreetsete arendusprojektide tasandil, et saavutada pikaajaliselt säästlik areng teeninduses ja kaubanduses. </a:t>
            </a:r>
            <a:endParaRPr lang="en-US" sz="1800" dirty="0">
              <a:latin typeface="Cambria"/>
              <a:cs typeface="Cambria"/>
            </a:endParaRPr>
          </a:p>
          <a:p>
            <a:pPr lvl="0"/>
            <a:r>
              <a:rPr lang="et-EE" sz="1800" dirty="0">
                <a:latin typeface="Cambria"/>
                <a:cs typeface="Cambria"/>
              </a:rPr>
              <a:t>Kohustada kõigi detailplaneeringute koostamisel, mille elluviimisega kaasneks oluline eeldatav mõju liiklusele, hindama seda mõju olemasolevate transpordimudelite abil. </a:t>
            </a:r>
            <a:endParaRPr lang="en-US" sz="1800" dirty="0">
              <a:latin typeface="Cambria"/>
              <a:cs typeface="Cambria"/>
            </a:endParaRPr>
          </a:p>
          <a:p>
            <a:pPr lvl="0"/>
            <a:r>
              <a:rPr lang="et-EE" sz="1800" dirty="0">
                <a:latin typeface="Cambria"/>
                <a:cs typeface="Cambria"/>
              </a:rPr>
              <a:t>Ränilinna üldplaneeringu koostamisel mõelda läbi võimalused sinna sobiva profiiliga tööstuse tarbeks tootmismaa ning logistika ja laomajanduse funktsiooniga ärimaade kavandamiseks (sh ka kaubandus- teeninduspindade asemel).  </a:t>
            </a:r>
            <a:endParaRPr lang="en-US" sz="1800" dirty="0">
              <a:latin typeface="Cambria"/>
              <a:cs typeface="Cambria"/>
            </a:endParaRPr>
          </a:p>
          <a:p>
            <a:pPr lvl="0"/>
            <a:r>
              <a:rPr lang="et-EE" sz="1800" dirty="0">
                <a:latin typeface="Cambria"/>
                <a:cs typeface="Cambria"/>
              </a:rPr>
              <a:t>Tutvuda teiste omavalitsuste kogemustega arendajatele kohustuste määramisel - osalemaks kas otseselt nende projektist tulenevate avalike lisakulutuste katmisel või siis linna üldhuvides tehtavates kulutustes.</a:t>
            </a:r>
            <a:endParaRPr lang="en-US" sz="1800" dirty="0">
              <a:latin typeface="Cambria"/>
              <a:cs typeface="Cambria"/>
            </a:endParaRPr>
          </a:p>
          <a:p>
            <a:pPr lvl="0"/>
            <a:r>
              <a:rPr lang="et-EE" sz="1800" dirty="0">
                <a:latin typeface="Cambria"/>
                <a:cs typeface="Cambria"/>
              </a:rPr>
              <a:t>Koostada eraldi konkreetseid meetmeid sisaldav nn vanalinna toetamise tegevuskava ning näha selle elluviimiseks ette piisavad ressursid.</a:t>
            </a:r>
            <a:endParaRPr lang="en-US" sz="1800" dirty="0">
              <a:latin typeface="Cambria"/>
              <a:cs typeface="Cambria"/>
            </a:endParaRPr>
          </a:p>
          <a:p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07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1043608" y="1772816"/>
            <a:ext cx="7200800" cy="3888432"/>
          </a:xfrm>
        </p:spPr>
        <p:txBody>
          <a:bodyPr/>
          <a:lstStyle/>
          <a:p>
            <a:endParaRPr lang="et-EE" b="1" dirty="0" smtClean="0">
              <a:latin typeface="Cambria"/>
              <a:cs typeface="Cambria"/>
            </a:endParaRPr>
          </a:p>
          <a:p>
            <a:r>
              <a:rPr lang="et-EE" b="1" dirty="0" smtClean="0">
                <a:latin typeface="Cambria"/>
                <a:cs typeface="Cambria"/>
              </a:rPr>
              <a:t>Mihkel Laan</a:t>
            </a:r>
          </a:p>
          <a:p>
            <a:r>
              <a:rPr lang="et-EE" b="1" dirty="0" smtClean="0">
                <a:latin typeface="Cambria"/>
                <a:cs typeface="Cambria"/>
              </a:rPr>
              <a:t>OÜ </a:t>
            </a:r>
            <a:r>
              <a:rPr lang="et-EE" b="1" dirty="0">
                <a:latin typeface="Cambria"/>
                <a:cs typeface="Cambria"/>
              </a:rPr>
              <a:t>Cumulus </a:t>
            </a:r>
            <a:r>
              <a:rPr lang="et-EE" b="1" dirty="0" smtClean="0">
                <a:latin typeface="Cambria"/>
                <a:cs typeface="Cambria"/>
              </a:rPr>
              <a:t>Consulting</a:t>
            </a:r>
            <a:endParaRPr lang="et-EE" sz="1800" dirty="0" smtClean="0">
              <a:latin typeface="Cambria"/>
              <a:cs typeface="Cambria"/>
            </a:endParaRPr>
          </a:p>
          <a:p>
            <a:r>
              <a:rPr lang="et-EE" sz="2000" dirty="0" smtClean="0">
                <a:latin typeface="Cambria"/>
                <a:cs typeface="Cambria"/>
              </a:rPr>
              <a:t>Aadress: Väike-Karja 12, Tallinn 10140</a:t>
            </a:r>
          </a:p>
          <a:p>
            <a:r>
              <a:rPr lang="et-EE" sz="2000" dirty="0" smtClean="0">
                <a:latin typeface="Cambria"/>
                <a:cs typeface="Cambria"/>
              </a:rPr>
              <a:t>Telefon: 657 7301, 5297984</a:t>
            </a:r>
          </a:p>
          <a:p>
            <a:r>
              <a:rPr lang="et-EE" sz="2000" dirty="0" smtClean="0">
                <a:latin typeface="Cambria"/>
                <a:cs typeface="Cambria"/>
              </a:rPr>
              <a:t>E-post: info@cumulus.ee</a:t>
            </a:r>
          </a:p>
          <a:p>
            <a:r>
              <a:rPr lang="et-EE" sz="2000" dirty="0" smtClean="0">
                <a:latin typeface="Cambria"/>
                <a:cs typeface="Cambria"/>
              </a:rPr>
              <a:t>www.cumulus.ee</a:t>
            </a:r>
            <a:endParaRPr lang="et-EE" sz="2000" dirty="0">
              <a:latin typeface="Cambria"/>
              <a:cs typeface="Cambria"/>
            </a:endParaRPr>
          </a:p>
          <a:p>
            <a:endParaRPr lang="et-EE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0708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984875" cy="720080"/>
          </a:xfrm>
        </p:spPr>
        <p:txBody>
          <a:bodyPr/>
          <a:lstStyle/>
          <a:p>
            <a:r>
              <a:rPr lang="et-EE" dirty="0" smtClean="0">
                <a:latin typeface="Cambria"/>
                <a:cs typeface="Cambria"/>
              </a:rPr>
              <a:t>Arengualad</a:t>
            </a:r>
            <a:endParaRPr lang="et-EE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6550744" cy="651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5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Cambria"/>
                <a:cs typeface="Cambria"/>
              </a:rPr>
              <a:t>Analüüsi sisu</a:t>
            </a:r>
            <a:endParaRPr lang="et-EE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t-EE" sz="2000" dirty="0" smtClean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t-EE" sz="2000" dirty="0" smtClean="0">
                <a:latin typeface="Cambria"/>
                <a:cs typeface="Cambria"/>
              </a:rPr>
              <a:t>Töö metoodika</a:t>
            </a:r>
            <a:endParaRPr lang="et-EE" sz="2000" dirty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t-EE" sz="2000" dirty="0" smtClean="0">
                <a:latin typeface="Cambria"/>
                <a:cs typeface="Cambria"/>
              </a:rPr>
              <a:t>Kaubandus</a:t>
            </a:r>
            <a:r>
              <a:rPr lang="et-EE" sz="2000" dirty="0">
                <a:latin typeface="Cambria"/>
                <a:cs typeface="Cambria"/>
              </a:rPr>
              <a:t>-, meelelahutus-, teenindus- ja büroopindade turu </a:t>
            </a:r>
            <a:r>
              <a:rPr lang="et-EE" sz="2000" dirty="0" smtClean="0">
                <a:latin typeface="Cambria"/>
                <a:cs typeface="Cambria"/>
              </a:rPr>
              <a:t>olukord</a:t>
            </a:r>
            <a:endParaRPr lang="en-US" sz="2000" dirty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t-EE" sz="2000" dirty="0" smtClean="0">
                <a:latin typeface="Cambria"/>
                <a:cs typeface="Cambria"/>
              </a:rPr>
              <a:t>Peamiste </a:t>
            </a:r>
            <a:r>
              <a:rPr lang="et-EE" sz="2000" dirty="0">
                <a:latin typeface="Cambria"/>
                <a:cs typeface="Cambria"/>
              </a:rPr>
              <a:t>perspektiivsete teeninduskeskuste kinnisvaraarenduse stsenaariumide </a:t>
            </a:r>
            <a:r>
              <a:rPr lang="et-EE" sz="2000" dirty="0" smtClean="0">
                <a:latin typeface="Cambria"/>
                <a:cs typeface="Cambria"/>
              </a:rPr>
              <a:t>analüüs</a:t>
            </a:r>
            <a:endParaRPr lang="et-EE" sz="2000" dirty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t-EE" sz="2000" dirty="0" smtClean="0">
                <a:latin typeface="Cambria"/>
                <a:cs typeface="Cambria"/>
              </a:rPr>
              <a:t>Stsenaariumide </a:t>
            </a:r>
            <a:r>
              <a:rPr lang="et-EE" sz="2000" dirty="0">
                <a:latin typeface="Cambria"/>
                <a:cs typeface="Cambria"/>
              </a:rPr>
              <a:t>sotsiaal-majanduslike mõjude </a:t>
            </a:r>
            <a:r>
              <a:rPr lang="et-EE" sz="2000" dirty="0" smtClean="0">
                <a:latin typeface="Cambria"/>
                <a:cs typeface="Cambria"/>
              </a:rPr>
              <a:t>hindamine</a:t>
            </a:r>
            <a:endParaRPr lang="en-US" sz="2000" dirty="0">
              <a:latin typeface="Cambria"/>
              <a:cs typeface="Cambria"/>
            </a:endParaRPr>
          </a:p>
          <a:p>
            <a:pPr marL="342900" indent="-342900">
              <a:buAutoNum type="arabicPeriod"/>
            </a:pPr>
            <a:r>
              <a:rPr lang="et-EE" sz="2000" dirty="0" smtClean="0">
                <a:latin typeface="Cambria"/>
                <a:cs typeface="Cambria"/>
              </a:rPr>
              <a:t>Ettepanekud </a:t>
            </a:r>
            <a:r>
              <a:rPr lang="et-EE" sz="2000" dirty="0">
                <a:latin typeface="Cambria"/>
                <a:cs typeface="Cambria"/>
              </a:rPr>
              <a:t>Riia tn-Ringtee piirkonna kinnisvaraarenduse suunamiseks	</a:t>
            </a:r>
            <a:endParaRPr lang="en-US" sz="2000" dirty="0">
              <a:latin typeface="Cambria"/>
              <a:cs typeface="Cambria"/>
            </a:endParaRPr>
          </a:p>
          <a:p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30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Cambria"/>
                <a:cs typeface="Cambria"/>
              </a:rPr>
              <a:t>Metoodika lähtekohad</a:t>
            </a:r>
            <a:endParaRPr lang="et-EE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760"/>
            <a:ext cx="8208143" cy="5040560"/>
          </a:xfrm>
        </p:spPr>
        <p:txBody>
          <a:bodyPr/>
          <a:lstStyle/>
          <a:p>
            <a:r>
              <a:rPr lang="et-EE" sz="2000" dirty="0" smtClean="0">
                <a:latin typeface="Cambria"/>
                <a:cs typeface="Cambria"/>
              </a:rPr>
              <a:t>Puudub selge teoreetiline alus kinnisvaranõudluse prognoosimiseks, see varieerub mitmete riigispetsiifiliste majanduslike ja kultuuriliste tingimuste tõttu ning on väga suurel määral sõltuvuses otstarbe struktuurist (nt jää- ja sportmängude hallid vs bowling).</a:t>
            </a:r>
          </a:p>
          <a:p>
            <a:r>
              <a:rPr lang="et-EE" sz="2000" dirty="0" smtClean="0">
                <a:latin typeface="Cambria"/>
                <a:cs typeface="Cambria"/>
              </a:rPr>
              <a:t>Pindade täpsemast olemist (sh planeeringu staadiumis olevad) usaldusväärse ülevaate saamine on äärmiselt komplitseeritud (Ehitisregistri jaotus ei vasta </a:t>
            </a:r>
            <a:r>
              <a:rPr lang="et-EE" sz="2000" dirty="0" smtClean="0">
                <a:latin typeface="Cambria"/>
                <a:cs typeface="Cambria"/>
              </a:rPr>
              <a:t>lähteülesandele</a:t>
            </a:r>
            <a:r>
              <a:rPr lang="et-EE" sz="2000" dirty="0" smtClean="0">
                <a:latin typeface="Cambria"/>
                <a:cs typeface="Cambria"/>
              </a:rPr>
              <a:t>, </a:t>
            </a:r>
            <a:r>
              <a:rPr lang="et-EE" sz="2000" dirty="0" smtClean="0">
                <a:latin typeface="Cambria"/>
                <a:cs typeface="Cambria"/>
              </a:rPr>
              <a:t>planeeringutes on tihti vaid ehitusalune pindala; eri kasutusotstarbega pindade osatähtsus täpsustamata). </a:t>
            </a:r>
          </a:p>
          <a:p>
            <a:pPr marL="0" indent="0">
              <a:buNone/>
            </a:pPr>
            <a:endParaRPr lang="et-EE" sz="20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t-EE" sz="2000" dirty="0" smtClean="0">
                <a:latin typeface="Cambria"/>
                <a:cs typeface="Cambria"/>
              </a:rPr>
              <a:t>-&gt;  ülelinnalise kinnisvaranõudluse prognoosimise asemel piirdusime Tartu kolme ülelinnalise ja regionaalse tähtsusega (potentsiaalse) teeninduskeskuse mitmevariandilise arenguvõimaluste analüüsiga. </a:t>
            </a:r>
            <a:endParaRPr lang="en-US" sz="2000" dirty="0" smtClean="0">
              <a:latin typeface="Cambria"/>
              <a:cs typeface="Cambria"/>
            </a:endParaRPr>
          </a:p>
          <a:p>
            <a:pPr marL="0" indent="0">
              <a:buNone/>
            </a:pPr>
            <a:endParaRPr lang="et-EE" sz="2000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92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Cambria"/>
                <a:cs typeface="Cambria"/>
              </a:rPr>
              <a:t>Eeldused</a:t>
            </a:r>
            <a:endParaRPr lang="et-EE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dirty="0" smtClean="0">
                <a:latin typeface="Cambria"/>
                <a:cs typeface="Cambria"/>
              </a:rPr>
              <a:t>Tartu </a:t>
            </a:r>
            <a:r>
              <a:rPr lang="et-EE" sz="2000" dirty="0">
                <a:latin typeface="Cambria"/>
                <a:cs typeface="Cambria"/>
              </a:rPr>
              <a:t>ülelinnalise ja regionaalse tähtsusega teeninduskeskuste arengut, mis kätkeb omavahelist konkurentsi, saab käsitleda eraldi lokaalsete linnaosade teeninduskeskuste omast. </a:t>
            </a:r>
            <a:endParaRPr lang="et-EE" sz="2000" dirty="0" smtClean="0">
              <a:latin typeface="Cambria"/>
              <a:cs typeface="Cambria"/>
            </a:endParaRPr>
          </a:p>
          <a:p>
            <a:r>
              <a:rPr lang="et-EE" sz="2000" dirty="0">
                <a:latin typeface="Cambria"/>
                <a:cs typeface="Cambria"/>
              </a:rPr>
              <a:t>Tartus on </a:t>
            </a:r>
            <a:r>
              <a:rPr lang="et-EE" sz="2000" dirty="0" smtClean="0">
                <a:latin typeface="Cambria"/>
                <a:cs typeface="Cambria"/>
              </a:rPr>
              <a:t>kesklinna (KL) kõrval </a:t>
            </a:r>
            <a:r>
              <a:rPr lang="et-EE" sz="2000" dirty="0">
                <a:latin typeface="Cambria"/>
                <a:cs typeface="Cambria"/>
              </a:rPr>
              <a:t>seni vaid üks ülelinnalise ja regionaalse tähtsusega teeninduskeskus – </a:t>
            </a:r>
            <a:r>
              <a:rPr lang="et-EE" sz="2000" dirty="0" smtClean="0">
                <a:latin typeface="Cambria"/>
                <a:cs typeface="Cambria"/>
              </a:rPr>
              <a:t>Lõunakeskus (LK). </a:t>
            </a:r>
          </a:p>
          <a:p>
            <a:r>
              <a:rPr lang="et-EE" sz="2000" dirty="0">
                <a:latin typeface="Cambria"/>
                <a:cs typeface="Cambria"/>
              </a:rPr>
              <a:t>Arvestades </a:t>
            </a:r>
            <a:r>
              <a:rPr lang="et-EE" sz="2000" dirty="0" smtClean="0">
                <a:latin typeface="Cambria"/>
                <a:cs typeface="Cambria"/>
              </a:rPr>
              <a:t>majandusbuumi </a:t>
            </a:r>
            <a:r>
              <a:rPr lang="et-EE" sz="2000" dirty="0">
                <a:latin typeface="Cambria"/>
                <a:cs typeface="Cambria"/>
              </a:rPr>
              <a:t>aegseid suundumusi Raadi </a:t>
            </a:r>
            <a:r>
              <a:rPr lang="et-EE" sz="2000" dirty="0" smtClean="0">
                <a:latin typeface="Cambria"/>
                <a:cs typeface="Cambria"/>
              </a:rPr>
              <a:t>piirkonnas, </a:t>
            </a:r>
            <a:r>
              <a:rPr lang="et-EE" sz="2000" dirty="0">
                <a:latin typeface="Cambria"/>
                <a:cs typeface="Cambria"/>
              </a:rPr>
              <a:t>uue </a:t>
            </a:r>
            <a:r>
              <a:rPr lang="et-EE" sz="2000" dirty="0" smtClean="0">
                <a:latin typeface="Cambria"/>
                <a:cs typeface="Cambria"/>
              </a:rPr>
              <a:t>ERMi rajamist </a:t>
            </a:r>
            <a:r>
              <a:rPr lang="et-EE" sz="2000" dirty="0">
                <a:latin typeface="Cambria"/>
                <a:cs typeface="Cambria"/>
              </a:rPr>
              <a:t>sinna, idapoolse ringtee pikendamist </a:t>
            </a:r>
            <a:r>
              <a:rPr lang="et-EE" sz="2000" dirty="0" smtClean="0">
                <a:latin typeface="Cambria"/>
                <a:cs typeface="Cambria"/>
              </a:rPr>
              <a:t>Raadini </a:t>
            </a:r>
            <a:r>
              <a:rPr lang="et-EE" sz="2000" dirty="0">
                <a:latin typeface="Cambria"/>
                <a:cs typeface="Cambria"/>
              </a:rPr>
              <a:t>ja </a:t>
            </a:r>
            <a:r>
              <a:rPr lang="et-EE" sz="2000" dirty="0" smtClean="0">
                <a:latin typeface="Cambria"/>
                <a:cs typeface="Cambria"/>
              </a:rPr>
              <a:t>Tartu </a:t>
            </a:r>
            <a:r>
              <a:rPr lang="et-EE" sz="2000" dirty="0">
                <a:latin typeface="Cambria"/>
                <a:cs typeface="Cambria"/>
              </a:rPr>
              <a:t>vallas kehtestatud </a:t>
            </a:r>
            <a:r>
              <a:rPr lang="et-EE" sz="2000" dirty="0" smtClean="0">
                <a:latin typeface="Cambria"/>
                <a:cs typeface="Cambria"/>
              </a:rPr>
              <a:t>detailplaneeringuid</a:t>
            </a:r>
            <a:r>
              <a:rPr lang="et-EE" sz="2000" dirty="0">
                <a:latin typeface="Cambria"/>
                <a:cs typeface="Cambria"/>
              </a:rPr>
              <a:t> </a:t>
            </a:r>
            <a:r>
              <a:rPr lang="et-EE" sz="2000" dirty="0" smtClean="0">
                <a:latin typeface="Cambria"/>
                <a:cs typeface="Cambria"/>
              </a:rPr>
              <a:t>võtsime arvesse </a:t>
            </a:r>
            <a:r>
              <a:rPr lang="et-EE" sz="2000" dirty="0">
                <a:latin typeface="Cambria"/>
                <a:cs typeface="Cambria"/>
              </a:rPr>
              <a:t>võimaliku kolmanda ülelinnalise ja regionaalse tähtsusega </a:t>
            </a:r>
            <a:r>
              <a:rPr lang="et-EE" sz="2000" dirty="0" smtClean="0">
                <a:latin typeface="Cambria"/>
                <a:cs typeface="Cambria"/>
              </a:rPr>
              <a:t>teeninduskeskuse (Põhjakeskus, PK).</a:t>
            </a:r>
          </a:p>
          <a:p>
            <a:r>
              <a:rPr lang="et-EE" sz="2000" dirty="0" smtClean="0">
                <a:latin typeface="Cambria"/>
                <a:cs typeface="Cambria"/>
              </a:rPr>
              <a:t>Kokkuvõttes tegelesime analüüsi raames kolme teeninduskeskusega, milleks on KL, LK ja PK.</a:t>
            </a:r>
            <a:endParaRPr lang="en-US" sz="2000" dirty="0" smtClean="0">
              <a:latin typeface="Cambria"/>
              <a:cs typeface="Cambria"/>
            </a:endParaRPr>
          </a:p>
          <a:p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02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Cambria"/>
                <a:cs typeface="Cambria"/>
              </a:rPr>
              <a:t>Stsenaristiline analüüs</a:t>
            </a:r>
            <a:endParaRPr lang="et-EE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dirty="0" smtClean="0">
                <a:latin typeface="Cambria"/>
                <a:cs typeface="Cambria"/>
              </a:rPr>
              <a:t>Kuna </a:t>
            </a:r>
            <a:r>
              <a:rPr lang="et-EE" sz="2000" dirty="0">
                <a:latin typeface="Cambria"/>
                <a:cs typeface="Cambria"/>
              </a:rPr>
              <a:t>planeeringud suunavad reeglina pikaajalist (üle 10 aasta) arengut, tulevik on aga olemuslikult mitmevariantne, siis on mõistlik eri keskuste soovitavat spetsialiseerumist ja arengumahte planeerida lähtudes erinevate tulevikuvariantide (stsenaariumide) võrdlevast analüüsist. </a:t>
            </a:r>
            <a:endParaRPr lang="et-EE" sz="2000" dirty="0" smtClean="0">
              <a:latin typeface="Cambria"/>
              <a:cs typeface="Cambria"/>
            </a:endParaRPr>
          </a:p>
          <a:p>
            <a:r>
              <a:rPr lang="et-EE" sz="2000" dirty="0" smtClean="0">
                <a:latin typeface="Cambria"/>
                <a:cs typeface="Cambria"/>
              </a:rPr>
              <a:t>Aluseks ei ole mitte ülelinnaline nõudlus, </a:t>
            </a:r>
            <a:r>
              <a:rPr lang="et-EE" sz="2000" dirty="0">
                <a:latin typeface="Cambria"/>
                <a:cs typeface="Cambria"/>
              </a:rPr>
              <a:t>vaid vaadeldavate ülelinnalise ja regionaalse tähtsusega teeninduskeskuste </a:t>
            </a:r>
            <a:r>
              <a:rPr lang="et-EE" sz="2000" dirty="0" smtClean="0">
                <a:latin typeface="Cambria"/>
                <a:cs typeface="Cambria"/>
              </a:rPr>
              <a:t>tõenäolised võimalikud </a:t>
            </a:r>
            <a:r>
              <a:rPr lang="et-EE" sz="2000" dirty="0">
                <a:latin typeface="Cambria"/>
                <a:cs typeface="Cambria"/>
              </a:rPr>
              <a:t>arenguid ja nende sotsiaal-</a:t>
            </a:r>
            <a:r>
              <a:rPr lang="et-EE" sz="2000" dirty="0" smtClean="0">
                <a:latin typeface="Cambria"/>
                <a:cs typeface="Cambria"/>
              </a:rPr>
              <a:t>majanduslikud mõjud.</a:t>
            </a:r>
            <a:endParaRPr lang="en-US" sz="2000" dirty="0">
              <a:latin typeface="Cambria"/>
              <a:cs typeface="Cambria"/>
            </a:endParaRPr>
          </a:p>
          <a:p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72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040291" cy="794173"/>
          </a:xfrm>
        </p:spPr>
        <p:txBody>
          <a:bodyPr/>
          <a:lstStyle/>
          <a:p>
            <a:r>
              <a:rPr lang="et-EE" dirty="0">
                <a:latin typeface="Cambria"/>
                <a:cs typeface="Cambria"/>
              </a:rPr>
              <a:t>Olemasolevad äripinnad Tartu erinevates </a:t>
            </a:r>
            <a:r>
              <a:rPr lang="et-EE" dirty="0" smtClean="0">
                <a:latin typeface="Cambria"/>
                <a:cs typeface="Cambria"/>
              </a:rPr>
              <a:t>tõmbekeskustes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8438404" y="6452824"/>
            <a:ext cx="480235" cy="397087"/>
          </a:xfrm>
        </p:spPr>
        <p:txBody>
          <a:bodyPr/>
          <a:lstStyle/>
          <a:p>
            <a:fld id="{88FCCB1F-53C3-4F17-9CB7-07F3EAE1DF56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560262"/>
              </p:ext>
            </p:extLst>
          </p:nvPr>
        </p:nvGraphicFramePr>
        <p:xfrm>
          <a:off x="179512" y="1765695"/>
          <a:ext cx="8643268" cy="2828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Document" r:id="rId3" imgW="5588000" imgH="1828800" progId="Word.Document.12">
                  <p:link updateAutomatic="1"/>
                </p:oleObj>
              </mc:Choice>
              <mc:Fallback>
                <p:oleObj name="Document" r:id="rId3" imgW="5588000" imgH="1828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765695"/>
                        <a:ext cx="8643268" cy="2828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271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Cambria"/>
                <a:cs typeface="Cambria"/>
              </a:rPr>
              <a:t>Planeeritavad pinnad kesklinnas</a:t>
            </a:r>
            <a:endParaRPr lang="et-EE" dirty="0">
              <a:latin typeface="Cambria"/>
              <a:cs typeface="Cambri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dirty="0" smtClean="0">
                <a:latin typeface="Cambria"/>
                <a:cs typeface="Cambria"/>
              </a:rPr>
              <a:t>Üldplaneeringu </a:t>
            </a:r>
            <a:r>
              <a:rPr lang="et-EE" sz="2000" dirty="0" smtClean="0">
                <a:latin typeface="Cambria"/>
                <a:cs typeface="Cambria"/>
              </a:rPr>
              <a:t>eskiislahenduses </a:t>
            </a:r>
            <a:r>
              <a:rPr lang="et-EE" sz="2000" dirty="0">
                <a:latin typeface="Cambria"/>
                <a:cs typeface="Cambria"/>
              </a:rPr>
              <a:t>nähakse ette suurendada äripindade mahtu võrreldes tänasega kahekordseks - 600 000 m</a:t>
            </a:r>
            <a:r>
              <a:rPr lang="et-EE" sz="2000" baseline="30000" dirty="0">
                <a:latin typeface="Cambria"/>
                <a:cs typeface="Cambria"/>
              </a:rPr>
              <a:t>2</a:t>
            </a:r>
            <a:r>
              <a:rPr lang="et-EE" sz="2000" dirty="0">
                <a:latin typeface="Cambria"/>
                <a:cs typeface="Cambria"/>
              </a:rPr>
              <a:t>-ni</a:t>
            </a:r>
            <a:r>
              <a:rPr lang="et-EE" sz="2000" dirty="0" smtClean="0">
                <a:latin typeface="Cambria"/>
                <a:cs typeface="Cambria"/>
              </a:rPr>
              <a:t>.</a:t>
            </a:r>
          </a:p>
          <a:p>
            <a:r>
              <a:rPr lang="et-EE" sz="2000" dirty="0" smtClean="0">
                <a:latin typeface="Cambria"/>
                <a:cs typeface="Cambria"/>
              </a:rPr>
              <a:t>Pindade </a:t>
            </a:r>
            <a:r>
              <a:rPr lang="et-EE" sz="2000" dirty="0">
                <a:latin typeface="Cambria"/>
                <a:cs typeface="Cambria"/>
              </a:rPr>
              <a:t>funktsionaalsest vaatest lähtuvalt nähakse, et 51% lisanduvatest pindadest on büroo- ja haldushooned, 26% kaubandus-teeninduspinnad ja 22% vaba aja teenuseid pakkuvad pinnad. </a:t>
            </a:r>
            <a:endParaRPr lang="et-EE" sz="2000" dirty="0" smtClean="0">
              <a:latin typeface="Cambria"/>
              <a:cs typeface="Cambria"/>
            </a:endParaRPr>
          </a:p>
          <a:p>
            <a:r>
              <a:rPr lang="et-EE" sz="2000" dirty="0" smtClean="0">
                <a:latin typeface="Cambria"/>
                <a:cs typeface="Cambria"/>
              </a:rPr>
              <a:t>Kokku </a:t>
            </a:r>
            <a:r>
              <a:rPr lang="et-EE" sz="2000" dirty="0">
                <a:latin typeface="Cambria"/>
                <a:cs typeface="Cambria"/>
              </a:rPr>
              <a:t>suureneks kesklinnas büroopinnad 2,4 korda ja kaubandus-teenindus-meelelahutuse pinnad umbes 1,7 korda.</a:t>
            </a:r>
            <a:endParaRPr lang="en-US" sz="2000" dirty="0">
              <a:latin typeface="Cambria"/>
              <a:cs typeface="Cambria"/>
            </a:endParaRPr>
          </a:p>
          <a:p>
            <a:endParaRPr lang="en-US" sz="2000" dirty="0">
              <a:latin typeface="Cambria"/>
              <a:cs typeface="Cambria"/>
            </a:endParaRPr>
          </a:p>
          <a:p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FCCB1F-53C3-4F17-9CB7-07F3EAE1DF5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7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5528</TotalTime>
  <Words>1323</Words>
  <Application>Microsoft Macintosh PowerPoint</Application>
  <PresentationFormat>On-screen Show (4:3)</PresentationFormat>
  <Paragraphs>133</Paragraphs>
  <Slides>26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Office Theme</vt:lpstr>
      <vt:lpstr>\\localhost\Users\macbookpro\Desktop\Mihkel\Tartu LV mõjude hindamine\02.10.2013 esitlus\Macintosh HD:Users:macbookpro:Desktop:Mihkel:Tartu LV mõjude hindamine:Lõppraport:Lõplik variant:Tartu_mõjude hindamine_lõppraport.docx!OLE_LINK1</vt:lpstr>
      <vt:lpstr>\\localhost\Users\macbookpro\Desktop\Mihkel\Tartu LV mõjude hindamine\02.10.2013 esitlus\Macintosh HD:Users:macbookpro:Desktop:Mihkel:Tartu LV mõjude hindamine:Lõppraport:Lõplik variant:Tartu_mõjude hindamine_lõppraport.docx!OLE_LINK2</vt:lpstr>
      <vt:lpstr>\\localhost\Users\macbookpro\Desktop\Mihkel\Tartu LV mõjude hindamine\02.10.2013 esitlus\Macintosh HD:Users:macbookpro:Desktop:Mihkel:Tartu LV mõjude hindamine:Lõppraport:Lõplik variant:Tartu_mõjude hindamine_lõppraport.docx!OLE_LINK3</vt:lpstr>
      <vt:lpstr>\\localhost\Users\macbookpro\Desktop\Mihkel\Tartu LV mõjude hindamine\02.10.2013 esitlus\Macintosh HD:Users:macbookpro:Desktop:Mihkel:Tartu LV mõjude hindamine:Lõppraport:Lõplik variant:Tartu_mõjude hindamine_lõppraport.docx!OLE_LINK4</vt:lpstr>
      <vt:lpstr>\\localhost\Users\macbookpro\Desktop\Mihkel\Tartu LV mõjude hindamine\02.10.2013 esitlus\Macintosh HD:Users:macbookpro:Desktop:Mihkel:Tartu LV mõjude hindamine:Lõppraport:Lõplik variant:Tartu_mõjude hindamine_lõppraport.docx!OLE_LINK5</vt:lpstr>
      <vt:lpstr>\\localhost\Users\macbookpro\Desktop\Mihkel\Tartu LV mõjude hindamine\02.10.2013 esitlus\Macintosh HD:Users:macbookpro:Desktop:Mihkel:Tartu LV mõjude hindamine:Lõppraport:Lõplik variant:Tartu_mõjude hindamine_lõppraport.docx!OLE_LINK6</vt:lpstr>
      <vt:lpstr>\\localhost\Users\macbookpro\Desktop\Mihkel\Tartu LV mõjude hindamine\02.10.2013 esitlus\Document1!OLE_LINK7</vt:lpstr>
      <vt:lpstr>\\localhost\Users\macbookpro\Desktop\Mihkel\Tartu LV mõjude hindamine\02.10.2013 esitlus\Macintosh HD:Users:macbookpro:Library:Caches:TemporaryItems:Outlook Temp:Tartu_mõjude hindamine_lõppraport_nov2013.docx!OLE_LINK1</vt:lpstr>
      <vt:lpstr>    „Kaubandus-, meelelahutus- ja teeninduspindade ning büroopindade arendamise sotsiaal- majanduslike mõjude hindamine ja ettepanekute tegemine Riia tn - Ringtee tn piirkonna hoonestusmahtude ja -funktsioonide osas”   OÜ Cumulus Consulting Tallinna Ülikooli Eesti Tuleviku-uuringute Instituut</vt:lpstr>
      <vt:lpstr>Eesmärk ja oodatav tulemus</vt:lpstr>
      <vt:lpstr>Arengualad</vt:lpstr>
      <vt:lpstr>Analüüsi sisu</vt:lpstr>
      <vt:lpstr>Metoodika lähtekohad</vt:lpstr>
      <vt:lpstr>Eeldused</vt:lpstr>
      <vt:lpstr>Stsenaristiline analüüs</vt:lpstr>
      <vt:lpstr>Olemasolevad äripinnad Tartu erinevates tõmbekeskustes</vt:lpstr>
      <vt:lpstr>Planeeritavad pinnad kesklinnas</vt:lpstr>
      <vt:lpstr>Planeeritavad alad LK-s</vt:lpstr>
      <vt:lpstr>Olemasolevad vs planeeritavad pinnad</vt:lpstr>
      <vt:lpstr>Arengustsenaariumid</vt:lpstr>
      <vt:lpstr> Aeglase kontsentreeritud arengu stsenaarium (kaubandus, teenindus, meelelahutus, tuh m2) </vt:lpstr>
      <vt:lpstr>  Kiire kontsentreeritud arengu stsenaarium (kaubandus, teenindus, meelelahutus, tuh m2)   </vt:lpstr>
      <vt:lpstr> Aeglase hajutatud arengu stsenaarium (kaubandus, teenindus, meelelahutus, tuh m2) </vt:lpstr>
      <vt:lpstr> Kiire hajutatud arengu stsenaarium (kaubandus, teenindus, meelelahutus, tuh m2) </vt:lpstr>
      <vt:lpstr>Sotsiaal-majanduslike mõjude hindamine </vt:lpstr>
      <vt:lpstr>Mõjude koondhinnang kiire kontsentreeritud arengu stsenaariumi puhul</vt:lpstr>
      <vt:lpstr>Kokkuvõte ja ettepanekud I</vt:lpstr>
      <vt:lpstr>Kokkuvõte ja ettepanekud II</vt:lpstr>
      <vt:lpstr>Kokkuvõte ja ettepanekud III</vt:lpstr>
      <vt:lpstr>Kokkuvõte ja ettepanekud IV</vt:lpstr>
      <vt:lpstr>Kokkuvõte ja ettepanekud V</vt:lpstr>
      <vt:lpstr>Ettepanekud LK piirkonna planeerimise suunamiseks </vt:lpstr>
      <vt:lpstr>Täiendavad ettepanekud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Projektijuhtimise tulevikuväljavaated</dc:title>
  <dc:subject/>
  <dc:creator>Jaan Urb</dc:creator>
  <cp:keywords/>
  <dc:description/>
  <cp:lastModifiedBy>Mihkel Laan</cp:lastModifiedBy>
  <cp:revision>300</cp:revision>
  <dcterms:created xsi:type="dcterms:W3CDTF">2012-01-18T13:06:44Z</dcterms:created>
  <dcterms:modified xsi:type="dcterms:W3CDTF">2013-12-03T17:38:59Z</dcterms:modified>
  <cp:category/>
</cp:coreProperties>
</file>