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20" r:id="rId3"/>
    <p:sldId id="321" r:id="rId4"/>
    <p:sldId id="322" r:id="rId5"/>
    <p:sldId id="334" r:id="rId6"/>
    <p:sldId id="339" r:id="rId7"/>
    <p:sldId id="335" r:id="rId8"/>
    <p:sldId id="330" r:id="rId9"/>
    <p:sldId id="324" r:id="rId10"/>
    <p:sldId id="341" r:id="rId11"/>
    <p:sldId id="325" r:id="rId12"/>
    <p:sldId id="326" r:id="rId13"/>
    <p:sldId id="343" r:id="rId14"/>
    <p:sldId id="342" r:id="rId15"/>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23" d="100"/>
          <a:sy n="123" d="100"/>
        </p:scale>
        <p:origin x="11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03c5473d19bea169/Work/Revisioni%20komisjon%202021/jooniseid/MT_Tabelid_joonised_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03c5473d19bea169/Work/Revisioni%20komisjon%202021/jooniseid/MT_Tabelid_joonised_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Äriruumide üürilepingute ja tasuta kasutamise lepingute arvu muutus</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t-EE"/>
        </a:p>
      </c:txPr>
    </c:title>
    <c:autoTitleDeleted val="0"/>
    <c:plotArea>
      <c:layout/>
      <c:barChart>
        <c:barDir val="col"/>
        <c:grouping val="stacked"/>
        <c:varyColors val="0"/>
        <c:ser>
          <c:idx val="0"/>
          <c:order val="0"/>
          <c:tx>
            <c:strRef>
              <c:f>Joonised!$A$3</c:f>
              <c:strCache>
                <c:ptCount val="1"/>
                <c:pt idx="0">
                  <c:v>Üürilepingud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Joonised!$F$2:$Q$2</c:f>
              <c:numCache>
                <c:formatCode>0</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Joonised!$F$3:$Q$3</c:f>
              <c:numCache>
                <c:formatCode>#,##0</c:formatCode>
                <c:ptCount val="12"/>
                <c:pt idx="0">
                  <c:v>159</c:v>
                </c:pt>
                <c:pt idx="1">
                  <c:v>161</c:v>
                </c:pt>
                <c:pt idx="2">
                  <c:v>153</c:v>
                </c:pt>
                <c:pt idx="3">
                  <c:v>151</c:v>
                </c:pt>
                <c:pt idx="4">
                  <c:v>138</c:v>
                </c:pt>
                <c:pt idx="5">
                  <c:v>139</c:v>
                </c:pt>
                <c:pt idx="6">
                  <c:v>137</c:v>
                </c:pt>
                <c:pt idx="7">
                  <c:v>132</c:v>
                </c:pt>
                <c:pt idx="8">
                  <c:v>135</c:v>
                </c:pt>
                <c:pt idx="9">
                  <c:v>134</c:v>
                </c:pt>
                <c:pt idx="10">
                  <c:v>137</c:v>
                </c:pt>
                <c:pt idx="11">
                  <c:v>149</c:v>
                </c:pt>
              </c:numCache>
            </c:numRef>
          </c:val>
          <c:extLst>
            <c:ext xmlns:c16="http://schemas.microsoft.com/office/drawing/2014/chart" uri="{C3380CC4-5D6E-409C-BE32-E72D297353CC}">
              <c16:uniqueId val="{00000000-C3B0-4F93-BC53-A7A425E7D8A6}"/>
            </c:ext>
          </c:extLst>
        </c:ser>
        <c:ser>
          <c:idx val="1"/>
          <c:order val="1"/>
          <c:tx>
            <c:strRef>
              <c:f>Joonised!$A$4</c:f>
              <c:strCache>
                <c:ptCount val="1"/>
                <c:pt idx="0">
                  <c:v>Tasuta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Joonised!$F$2:$Q$2</c:f>
              <c:numCache>
                <c:formatCode>0</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Joonised!$F$4:$Q$4</c:f>
              <c:numCache>
                <c:formatCode>#,##0</c:formatCode>
                <c:ptCount val="12"/>
                <c:pt idx="0">
                  <c:v>49</c:v>
                </c:pt>
                <c:pt idx="1">
                  <c:v>49</c:v>
                </c:pt>
                <c:pt idx="2">
                  <c:v>45</c:v>
                </c:pt>
                <c:pt idx="3">
                  <c:v>46</c:v>
                </c:pt>
                <c:pt idx="4">
                  <c:v>42</c:v>
                </c:pt>
                <c:pt idx="5">
                  <c:v>38</c:v>
                </c:pt>
                <c:pt idx="6">
                  <c:v>39</c:v>
                </c:pt>
                <c:pt idx="7">
                  <c:v>46</c:v>
                </c:pt>
                <c:pt idx="8">
                  <c:v>48</c:v>
                </c:pt>
                <c:pt idx="9">
                  <c:v>34</c:v>
                </c:pt>
                <c:pt idx="10">
                  <c:v>34</c:v>
                </c:pt>
                <c:pt idx="11">
                  <c:v>32</c:v>
                </c:pt>
              </c:numCache>
            </c:numRef>
          </c:val>
          <c:extLst>
            <c:ext xmlns:c16="http://schemas.microsoft.com/office/drawing/2014/chart" uri="{C3380CC4-5D6E-409C-BE32-E72D297353CC}">
              <c16:uniqueId val="{00000001-C3B0-4F93-BC53-A7A425E7D8A6}"/>
            </c:ext>
          </c:extLst>
        </c:ser>
        <c:dLbls>
          <c:dLblPos val="ctr"/>
          <c:showLegendKey val="0"/>
          <c:showVal val="1"/>
          <c:showCatName val="0"/>
          <c:showSerName val="0"/>
          <c:showPercent val="0"/>
          <c:showBubbleSize val="0"/>
        </c:dLbls>
        <c:gapWidth val="79"/>
        <c:overlap val="100"/>
        <c:axId val="78833152"/>
        <c:axId val="78834688"/>
      </c:barChart>
      <c:catAx>
        <c:axId val="7883315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t-EE"/>
          </a:p>
        </c:txPr>
        <c:crossAx val="78834688"/>
        <c:crosses val="autoZero"/>
        <c:auto val="1"/>
        <c:lblAlgn val="ctr"/>
        <c:lblOffset val="100"/>
        <c:noMultiLvlLbl val="0"/>
      </c:catAx>
      <c:valAx>
        <c:axId val="78834688"/>
        <c:scaling>
          <c:orientation val="minMax"/>
        </c:scaling>
        <c:delete val="1"/>
        <c:axPos val="l"/>
        <c:numFmt formatCode="#,##0" sourceLinked="1"/>
        <c:majorTickMark val="none"/>
        <c:minorTickMark val="none"/>
        <c:tickLblPos val="nextTo"/>
        <c:crossAx val="788331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Äriruumide üürilepingute ja tasuta kasutamise pindade muutus</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t-EE"/>
        </a:p>
      </c:txPr>
    </c:title>
    <c:autoTitleDeleted val="0"/>
    <c:plotArea>
      <c:layout/>
      <c:barChart>
        <c:barDir val="col"/>
        <c:grouping val="stacked"/>
        <c:varyColors val="0"/>
        <c:ser>
          <c:idx val="0"/>
          <c:order val="0"/>
          <c:tx>
            <c:strRef>
              <c:f>Joonised!$A$31</c:f>
              <c:strCache>
                <c:ptCount val="1"/>
                <c:pt idx="0">
                  <c:v>Üürilepingud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Joonised!$F$30:$Q$30</c:f>
              <c:numCache>
                <c:formatCode>0</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Joonised!$F$31:$Q$31</c:f>
              <c:numCache>
                <c:formatCode>#,##0</c:formatCode>
                <c:ptCount val="12"/>
                <c:pt idx="0">
                  <c:v>41344</c:v>
                </c:pt>
                <c:pt idx="1">
                  <c:v>38268</c:v>
                </c:pt>
                <c:pt idx="2">
                  <c:v>41373</c:v>
                </c:pt>
                <c:pt idx="3">
                  <c:v>43174</c:v>
                </c:pt>
                <c:pt idx="4">
                  <c:v>35109</c:v>
                </c:pt>
                <c:pt idx="5">
                  <c:v>40787.800000000003</c:v>
                </c:pt>
                <c:pt idx="6">
                  <c:v>39515.5</c:v>
                </c:pt>
                <c:pt idx="7">
                  <c:v>34348.500000000015</c:v>
                </c:pt>
                <c:pt idx="8">
                  <c:v>34539.000000000015</c:v>
                </c:pt>
                <c:pt idx="9">
                  <c:v>35607.80000000001</c:v>
                </c:pt>
                <c:pt idx="10">
                  <c:v>43499.299999999996</c:v>
                </c:pt>
                <c:pt idx="11">
                  <c:v>44613</c:v>
                </c:pt>
              </c:numCache>
            </c:numRef>
          </c:val>
          <c:extLst>
            <c:ext xmlns:c16="http://schemas.microsoft.com/office/drawing/2014/chart" uri="{C3380CC4-5D6E-409C-BE32-E72D297353CC}">
              <c16:uniqueId val="{00000000-6759-45E1-A972-3AC68C1E0CAB}"/>
            </c:ext>
          </c:extLst>
        </c:ser>
        <c:ser>
          <c:idx val="1"/>
          <c:order val="1"/>
          <c:tx>
            <c:strRef>
              <c:f>Joonised!$A$32</c:f>
              <c:strCache>
                <c:ptCount val="1"/>
                <c:pt idx="0">
                  <c:v>Tasuta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Joonised!$F$30:$Q$30</c:f>
              <c:numCache>
                <c:formatCode>0</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Joonised!$F$32:$Q$32</c:f>
              <c:numCache>
                <c:formatCode>#,##0</c:formatCode>
                <c:ptCount val="12"/>
                <c:pt idx="0">
                  <c:v>36781</c:v>
                </c:pt>
                <c:pt idx="1">
                  <c:v>42621</c:v>
                </c:pt>
                <c:pt idx="2">
                  <c:v>38159</c:v>
                </c:pt>
                <c:pt idx="3">
                  <c:v>40843</c:v>
                </c:pt>
                <c:pt idx="4">
                  <c:v>44021</c:v>
                </c:pt>
                <c:pt idx="5">
                  <c:v>37713.200000000004</c:v>
                </c:pt>
                <c:pt idx="6">
                  <c:v>42085.7</c:v>
                </c:pt>
                <c:pt idx="7">
                  <c:v>45439.199999999983</c:v>
                </c:pt>
                <c:pt idx="8">
                  <c:v>46496</c:v>
                </c:pt>
                <c:pt idx="9">
                  <c:v>36752.400000000016</c:v>
                </c:pt>
                <c:pt idx="10">
                  <c:v>30956.000000000011</c:v>
                </c:pt>
                <c:pt idx="11">
                  <c:v>27351</c:v>
                </c:pt>
              </c:numCache>
            </c:numRef>
          </c:val>
          <c:extLst>
            <c:ext xmlns:c16="http://schemas.microsoft.com/office/drawing/2014/chart" uri="{C3380CC4-5D6E-409C-BE32-E72D297353CC}">
              <c16:uniqueId val="{00000001-6759-45E1-A972-3AC68C1E0CAB}"/>
            </c:ext>
          </c:extLst>
        </c:ser>
        <c:dLbls>
          <c:dLblPos val="ctr"/>
          <c:showLegendKey val="0"/>
          <c:showVal val="1"/>
          <c:showCatName val="0"/>
          <c:showSerName val="0"/>
          <c:showPercent val="0"/>
          <c:showBubbleSize val="0"/>
        </c:dLbls>
        <c:gapWidth val="79"/>
        <c:overlap val="100"/>
        <c:axId val="156477312"/>
        <c:axId val="162579200"/>
      </c:barChart>
      <c:catAx>
        <c:axId val="1564773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t-EE"/>
          </a:p>
        </c:txPr>
        <c:crossAx val="162579200"/>
        <c:crosses val="autoZero"/>
        <c:auto val="1"/>
        <c:lblAlgn val="ctr"/>
        <c:lblOffset val="100"/>
        <c:noMultiLvlLbl val="0"/>
      </c:catAx>
      <c:valAx>
        <c:axId val="162579200"/>
        <c:scaling>
          <c:orientation val="minMax"/>
        </c:scaling>
        <c:delete val="1"/>
        <c:axPos val="l"/>
        <c:numFmt formatCode="#,##0" sourceLinked="1"/>
        <c:majorTickMark val="none"/>
        <c:minorTickMark val="none"/>
        <c:tickLblPos val="nextTo"/>
        <c:crossAx val="1564773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et-EE" sz="1800" b="1" i="0" cap="all" baseline="0" dirty="0">
                <a:effectLst/>
              </a:rPr>
              <a:t>Üüritulu muutus (Summad tuh. eurodes)</a:t>
            </a:r>
            <a:endParaRPr lang="et-EE"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endParaRPr lang="et-EE" dirty="0"/>
          </a:p>
        </c:rich>
      </c:tx>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et-EE"/>
        </a:p>
      </c:txPr>
    </c:title>
    <c:autoTitleDeleted val="0"/>
    <c:plotArea>
      <c:layout/>
      <c:barChart>
        <c:barDir val="col"/>
        <c:grouping val="clustered"/>
        <c:varyColors val="0"/>
        <c:ser>
          <c:idx val="0"/>
          <c:order val="0"/>
          <c:tx>
            <c:strRef>
              <c:f>Sheet1!$A$2</c:f>
              <c:strCache>
                <c:ptCount val="1"/>
                <c:pt idx="0">
                  <c:v>Arvestuslik üürisumma koos viivistega</c:v>
                </c:pt>
              </c:strCache>
            </c:strRef>
          </c:tx>
          <c:spPr>
            <a:solidFill>
              <a:schemeClr val="accent1"/>
            </a:solidFill>
            <a:ln>
              <a:noFill/>
            </a:ln>
            <a:effectLst/>
          </c:spPr>
          <c:invertIfNegative val="0"/>
          <c:dLbls>
            <c:dLbl>
              <c:idx val="4"/>
              <c:layout>
                <c:manualLayout>
                  <c:x val="-5.6901074301243604E-3"/>
                  <c:y val="-1.81198184687523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281-4505-ACB1-B3878C867A1D}"/>
                </c:ext>
              </c:extLst>
            </c:dLbl>
            <c:dLbl>
              <c:idx val="6"/>
              <c:layout>
                <c:manualLayout>
                  <c:x val="-7.9661504021741047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281-4505-ACB1-B3878C867A1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formatCode="m/d/yyyy">
                  <c:v>44813</c:v>
                </c:pt>
              </c:numCache>
            </c:numRef>
          </c:cat>
          <c:val>
            <c:numRef>
              <c:f>Sheet1!$B$2:$N$2</c:f>
              <c:numCache>
                <c:formatCode>#,##0</c:formatCode>
                <c:ptCount val="13"/>
                <c:pt idx="0" formatCode="General">
                  <c:v>981</c:v>
                </c:pt>
                <c:pt idx="1">
                  <c:v>1049</c:v>
                </c:pt>
                <c:pt idx="2" formatCode="General">
                  <c:v>939</c:v>
                </c:pt>
                <c:pt idx="3">
                  <c:v>1110</c:v>
                </c:pt>
                <c:pt idx="4">
                  <c:v>1091</c:v>
                </c:pt>
                <c:pt idx="5">
                  <c:v>1031</c:v>
                </c:pt>
                <c:pt idx="6">
                  <c:v>1031</c:v>
                </c:pt>
                <c:pt idx="7">
                  <c:v>1051</c:v>
                </c:pt>
                <c:pt idx="8">
                  <c:v>1104</c:v>
                </c:pt>
                <c:pt idx="9">
                  <c:v>1112</c:v>
                </c:pt>
                <c:pt idx="10" formatCode="General">
                  <c:v>911</c:v>
                </c:pt>
                <c:pt idx="11" formatCode="General">
                  <c:v>933</c:v>
                </c:pt>
                <c:pt idx="12" formatCode="General">
                  <c:v>696</c:v>
                </c:pt>
              </c:numCache>
            </c:numRef>
          </c:val>
          <c:extLst>
            <c:ext xmlns:c16="http://schemas.microsoft.com/office/drawing/2014/chart" uri="{C3380CC4-5D6E-409C-BE32-E72D297353CC}">
              <c16:uniqueId val="{00000000-7281-4505-ACB1-B3878C867A1D}"/>
            </c:ext>
          </c:extLst>
        </c:ser>
        <c:ser>
          <c:idx val="1"/>
          <c:order val="1"/>
          <c:tx>
            <c:strRef>
              <c:f>Sheet1!$A$3</c:f>
              <c:strCache>
                <c:ptCount val="1"/>
                <c:pt idx="0">
                  <c:v>Tegelik laekumine koos viivistega</c:v>
                </c:pt>
              </c:strCache>
            </c:strRef>
          </c:tx>
          <c:spPr>
            <a:solidFill>
              <a:schemeClr val="accent2"/>
            </a:solidFill>
            <a:ln>
              <a:noFill/>
            </a:ln>
            <a:effectLst/>
          </c:spPr>
          <c:invertIfNegative val="0"/>
          <c:dLbls>
            <c:dLbl>
              <c:idx val="1"/>
              <c:layout>
                <c:manualLayout>
                  <c:x val="5.6901074301243396E-3"/>
                  <c:y val="1.976730304411761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281-4505-ACB1-B3878C867A1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formatCode="m/d/yyyy">
                  <c:v>44813</c:v>
                </c:pt>
              </c:numCache>
            </c:numRef>
          </c:cat>
          <c:val>
            <c:numRef>
              <c:f>Sheet1!$B$3:$N$3</c:f>
              <c:numCache>
                <c:formatCode>#,##0</c:formatCode>
                <c:ptCount val="13"/>
                <c:pt idx="0" formatCode="General">
                  <c:v>984</c:v>
                </c:pt>
                <c:pt idx="1">
                  <c:v>1030</c:v>
                </c:pt>
                <c:pt idx="2" formatCode="General">
                  <c:v>949</c:v>
                </c:pt>
                <c:pt idx="3">
                  <c:v>1087</c:v>
                </c:pt>
                <c:pt idx="4">
                  <c:v>1100</c:v>
                </c:pt>
                <c:pt idx="5">
                  <c:v>1023</c:v>
                </c:pt>
                <c:pt idx="6">
                  <c:v>1030</c:v>
                </c:pt>
                <c:pt idx="7">
                  <c:v>1075</c:v>
                </c:pt>
                <c:pt idx="8">
                  <c:v>1057</c:v>
                </c:pt>
                <c:pt idx="9">
                  <c:v>1134</c:v>
                </c:pt>
                <c:pt idx="10" formatCode="General">
                  <c:v>895</c:v>
                </c:pt>
                <c:pt idx="11" formatCode="General">
                  <c:v>1113</c:v>
                </c:pt>
                <c:pt idx="12" formatCode="General">
                  <c:v>936</c:v>
                </c:pt>
              </c:numCache>
            </c:numRef>
          </c:val>
          <c:extLst>
            <c:ext xmlns:c16="http://schemas.microsoft.com/office/drawing/2014/chart" uri="{C3380CC4-5D6E-409C-BE32-E72D297353CC}">
              <c16:uniqueId val="{00000001-7281-4505-ACB1-B3878C867A1D}"/>
            </c:ext>
          </c:extLst>
        </c:ser>
        <c:dLbls>
          <c:dLblPos val="outEnd"/>
          <c:showLegendKey val="0"/>
          <c:showVal val="1"/>
          <c:showCatName val="0"/>
          <c:showSerName val="0"/>
          <c:showPercent val="0"/>
          <c:showBubbleSize val="0"/>
        </c:dLbls>
        <c:gapWidth val="219"/>
        <c:overlap val="-27"/>
        <c:axId val="680960560"/>
        <c:axId val="680962528"/>
      </c:barChart>
      <c:catAx>
        <c:axId val="68096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680962528"/>
        <c:crosses val="autoZero"/>
        <c:auto val="1"/>
        <c:lblAlgn val="ctr"/>
        <c:lblOffset val="100"/>
        <c:noMultiLvlLbl val="0"/>
      </c:catAx>
      <c:valAx>
        <c:axId val="680962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680960560"/>
        <c:crosses val="autoZero"/>
        <c:crossBetween val="between"/>
      </c:valAx>
      <c:spPr>
        <a:noFill/>
        <a:ln>
          <a:noFill/>
        </a:ln>
        <a:effectLst/>
      </c:spPr>
    </c:plotArea>
    <c:legend>
      <c:legendPos val="b"/>
      <c:layout>
        <c:manualLayout>
          <c:xMode val="edge"/>
          <c:yMode val="edge"/>
          <c:x val="0.29994728460659115"/>
          <c:y val="7.2644401654459928E-2"/>
          <c:w val="0.39078102847879381"/>
          <c:h val="3.463177020614818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t-E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and End Slide">
    <p:bg>
      <p:bgPr>
        <a:solidFill>
          <a:srgbClr val="0064AA"/>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94D4C76-147C-41A0-A860-43B6F6F20D08}"/>
              </a:ext>
            </a:extLst>
          </p:cNvPr>
          <p:cNvPicPr>
            <a:picLocks noChangeAspect="1"/>
          </p:cNvPicPr>
          <p:nvPr userDrawn="1"/>
        </p:nvPicPr>
        <p:blipFill>
          <a:blip r:embed="rId2"/>
          <a:stretch>
            <a:fillRect/>
          </a:stretch>
        </p:blipFill>
        <p:spPr>
          <a:xfrm>
            <a:off x="0" y="-1649"/>
            <a:ext cx="12192000" cy="6856380"/>
          </a:xfrm>
          <a:prstGeom prst="rect">
            <a:avLst/>
          </a:prstGeom>
        </p:spPr>
      </p:pic>
      <p:sp>
        <p:nvSpPr>
          <p:cNvPr id="2" name="Title 1">
            <a:extLst>
              <a:ext uri="{FF2B5EF4-FFF2-40B4-BE49-F238E27FC236}">
                <a16:creationId xmlns:a16="http://schemas.microsoft.com/office/drawing/2014/main" id="{0B970AD7-F003-4628-BB01-0B16AAAC3425}"/>
              </a:ext>
            </a:extLst>
          </p:cNvPr>
          <p:cNvSpPr>
            <a:spLocks noGrp="1"/>
          </p:cNvSpPr>
          <p:nvPr>
            <p:ph type="ctrTitle"/>
          </p:nvPr>
        </p:nvSpPr>
        <p:spPr>
          <a:xfrm>
            <a:off x="1960774" y="1602555"/>
            <a:ext cx="8669518" cy="1621410"/>
          </a:xfrm>
        </p:spPr>
        <p:txBody>
          <a:bodyPr anchor="t">
            <a:normAutofit/>
          </a:bodyPr>
          <a:lstStyle>
            <a:lvl1pPr algn="l">
              <a:defRPr sz="5400">
                <a:solidFill>
                  <a:schemeClr val="bg1"/>
                </a:solidFill>
              </a:defRPr>
            </a:lvl1pPr>
          </a:lstStyle>
          <a:p>
            <a:r>
              <a:rPr lang="en-US"/>
              <a:t>Click to edit Master title style</a:t>
            </a:r>
            <a:endParaRPr lang="et-EE" dirty="0"/>
          </a:p>
        </p:txBody>
      </p:sp>
      <p:sp>
        <p:nvSpPr>
          <p:cNvPr id="3" name="Subtitle 2">
            <a:extLst>
              <a:ext uri="{FF2B5EF4-FFF2-40B4-BE49-F238E27FC236}">
                <a16:creationId xmlns:a16="http://schemas.microsoft.com/office/drawing/2014/main" id="{643D0126-7DF5-4D20-B8E8-0FCDF0A46046}"/>
              </a:ext>
            </a:extLst>
          </p:cNvPr>
          <p:cNvSpPr>
            <a:spLocks noGrp="1"/>
          </p:cNvSpPr>
          <p:nvPr>
            <p:ph type="subTitle" idx="1"/>
          </p:nvPr>
        </p:nvSpPr>
        <p:spPr>
          <a:xfrm>
            <a:off x="1998482" y="3817855"/>
            <a:ext cx="8669518" cy="1933465"/>
          </a:xfrm>
        </p:spPr>
        <p:txBody>
          <a:bodyPr>
            <a:noAutofit/>
          </a:bodyPr>
          <a:lstStyle>
            <a:lvl1pPr marL="0" indent="0" algn="l">
              <a:buNone/>
              <a:defRPr sz="2400">
                <a:solidFill>
                  <a:schemeClr val="bg1"/>
                </a:solidFill>
                <a:latin typeface="Montserrat"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dirty="0"/>
          </a:p>
        </p:txBody>
      </p:sp>
      <p:pic>
        <p:nvPicPr>
          <p:cNvPr id="10" name="Picture 9">
            <a:extLst>
              <a:ext uri="{FF2B5EF4-FFF2-40B4-BE49-F238E27FC236}">
                <a16:creationId xmlns:a16="http://schemas.microsoft.com/office/drawing/2014/main" id="{AF1104C4-F6B3-42C0-B148-2A260F0451F1}"/>
              </a:ext>
            </a:extLst>
          </p:cNvPr>
          <p:cNvPicPr>
            <a:picLocks noChangeAspect="1"/>
          </p:cNvPicPr>
          <p:nvPr userDrawn="1"/>
        </p:nvPicPr>
        <p:blipFill>
          <a:blip r:embed="rId3"/>
          <a:stretch>
            <a:fillRect/>
          </a:stretch>
        </p:blipFill>
        <p:spPr>
          <a:xfrm>
            <a:off x="430556" y="442250"/>
            <a:ext cx="1464231" cy="2341150"/>
          </a:xfrm>
          <a:prstGeom prst="rect">
            <a:avLst/>
          </a:prstGeom>
        </p:spPr>
      </p:pic>
    </p:spTree>
    <p:extLst>
      <p:ext uri="{BB962C8B-B14F-4D97-AF65-F5344CB8AC3E}">
        <p14:creationId xmlns:p14="http://schemas.microsoft.com/office/powerpoint/2010/main" val="38696640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83F27-B89A-4A9B-97B2-8A9429FA90A7}"/>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2820DAE2-133C-4E7E-BABF-3E2C0BBF3C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Tree>
    <p:extLst>
      <p:ext uri="{BB962C8B-B14F-4D97-AF65-F5344CB8AC3E}">
        <p14:creationId xmlns:p14="http://schemas.microsoft.com/office/powerpoint/2010/main" val="14363233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AD5E9-715D-4F22-85D6-05B74035CE6E}"/>
              </a:ext>
            </a:extLst>
          </p:cNvPr>
          <p:cNvSpPr>
            <a:spLocks noGrp="1"/>
          </p:cNvSpPr>
          <p:nvPr>
            <p:ph type="title"/>
          </p:nvPr>
        </p:nvSpPr>
        <p:spPr>
          <a:xfrm>
            <a:off x="918000" y="432000"/>
            <a:ext cx="4244960" cy="2286000"/>
          </a:xfrm>
        </p:spPr>
        <p:txBody>
          <a:bodyPr anchor="t"/>
          <a:lstStyle>
            <a:lvl1pPr>
              <a:defRPr sz="3200"/>
            </a:lvl1pPr>
          </a:lstStyle>
          <a:p>
            <a:r>
              <a:rPr lang="en-US"/>
              <a:t>Click to edit Master title style</a:t>
            </a:r>
            <a:endParaRPr lang="et-EE" dirty="0"/>
          </a:p>
        </p:txBody>
      </p:sp>
      <p:sp>
        <p:nvSpPr>
          <p:cNvPr id="3" name="Content Placeholder 2">
            <a:extLst>
              <a:ext uri="{FF2B5EF4-FFF2-40B4-BE49-F238E27FC236}">
                <a16:creationId xmlns:a16="http://schemas.microsoft.com/office/drawing/2014/main" id="{D44A0FCA-1F51-476E-89CC-166CF51394B2}"/>
              </a:ext>
            </a:extLst>
          </p:cNvPr>
          <p:cNvSpPr>
            <a:spLocks noGrp="1"/>
          </p:cNvSpPr>
          <p:nvPr>
            <p:ph idx="1"/>
          </p:nvPr>
        </p:nvSpPr>
        <p:spPr>
          <a:xfrm>
            <a:off x="6170064" y="775024"/>
            <a:ext cx="5185324" cy="5057745"/>
          </a:xfrm>
        </p:spPr>
        <p:txBody>
          <a:bodyPr>
            <a:normAutofit/>
          </a:bodyPr>
          <a:lstStyle>
            <a:lvl1pPr>
              <a:defRPr sz="1900"/>
            </a:lvl1pPr>
            <a:lvl2pPr>
              <a:defRPr sz="1900"/>
            </a:lvl2pPr>
            <a:lvl3pPr>
              <a:defRPr sz="1900"/>
            </a:lvl3pPr>
            <a:lvl4pPr>
              <a:defRPr sz="1900"/>
            </a:lvl4pPr>
            <a:lvl5pPr>
              <a:defRPr sz="19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4" name="Text Placeholder 3">
            <a:extLst>
              <a:ext uri="{FF2B5EF4-FFF2-40B4-BE49-F238E27FC236}">
                <a16:creationId xmlns:a16="http://schemas.microsoft.com/office/drawing/2014/main" id="{C2AF752C-8359-4DAE-A214-1F0764042FB9}"/>
              </a:ext>
            </a:extLst>
          </p:cNvPr>
          <p:cNvSpPr>
            <a:spLocks noGrp="1"/>
          </p:cNvSpPr>
          <p:nvPr>
            <p:ph type="body" sz="half" idx="2"/>
          </p:nvPr>
        </p:nvSpPr>
        <p:spPr>
          <a:xfrm>
            <a:off x="918000" y="3162824"/>
            <a:ext cx="4159500" cy="2707653"/>
          </a:xfrm>
        </p:spPr>
        <p:txBody>
          <a:bodyPr>
            <a:normAutofit/>
          </a:bodyPr>
          <a:lstStyle>
            <a:lvl1pPr marL="0" indent="0">
              <a:buNone/>
              <a:defRPr sz="1100">
                <a:latin typeface="Montserrat" panose="000005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3075945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s Slide">
    <p:bg>
      <p:bgPr>
        <a:solidFill>
          <a:srgbClr val="0064A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9E099-06DC-43DF-B6DE-EF4D00A4AC3A}"/>
              </a:ext>
            </a:extLst>
          </p:cNvPr>
          <p:cNvSpPr>
            <a:spLocks noGrp="1"/>
          </p:cNvSpPr>
          <p:nvPr>
            <p:ph type="title"/>
          </p:nvPr>
        </p:nvSpPr>
        <p:spPr>
          <a:xfrm>
            <a:off x="1962000" y="1602000"/>
            <a:ext cx="9385450" cy="3507328"/>
          </a:xfrm>
        </p:spPr>
        <p:txBody>
          <a:bodyPr anchor="t"/>
          <a:lstStyle>
            <a:lvl1pPr>
              <a:defRPr sz="6000">
                <a:solidFill>
                  <a:schemeClr val="bg1"/>
                </a:solidFill>
              </a:defRPr>
            </a:lvl1pPr>
          </a:lstStyle>
          <a:p>
            <a:r>
              <a:rPr lang="en-US"/>
              <a:t>Click to edit Master title style</a:t>
            </a:r>
            <a:endParaRPr lang="et-EE" dirty="0"/>
          </a:p>
        </p:txBody>
      </p:sp>
      <p:sp>
        <p:nvSpPr>
          <p:cNvPr id="3" name="Text Placeholder 2">
            <a:extLst>
              <a:ext uri="{FF2B5EF4-FFF2-40B4-BE49-F238E27FC236}">
                <a16:creationId xmlns:a16="http://schemas.microsoft.com/office/drawing/2014/main" id="{B4B15AB7-BBED-424B-8986-5F16C7A476A7}"/>
              </a:ext>
            </a:extLst>
          </p:cNvPr>
          <p:cNvSpPr>
            <a:spLocks noGrp="1"/>
          </p:cNvSpPr>
          <p:nvPr>
            <p:ph type="body" idx="1"/>
          </p:nvPr>
        </p:nvSpPr>
        <p:spPr>
          <a:xfrm>
            <a:off x="1961999" y="5256000"/>
            <a:ext cx="9385450" cy="833650"/>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7" name="Picture 6">
            <a:extLst>
              <a:ext uri="{FF2B5EF4-FFF2-40B4-BE49-F238E27FC236}">
                <a16:creationId xmlns:a16="http://schemas.microsoft.com/office/drawing/2014/main" id="{037DD175-CC26-4B92-9383-E84138FF83C8}"/>
              </a:ext>
            </a:extLst>
          </p:cNvPr>
          <p:cNvPicPr>
            <a:picLocks noChangeAspect="1"/>
          </p:cNvPicPr>
          <p:nvPr userDrawn="1"/>
        </p:nvPicPr>
        <p:blipFill>
          <a:blip r:embed="rId2"/>
          <a:stretch>
            <a:fillRect/>
          </a:stretch>
        </p:blipFill>
        <p:spPr>
          <a:xfrm>
            <a:off x="430556" y="442250"/>
            <a:ext cx="1464231" cy="2341150"/>
          </a:xfrm>
          <a:prstGeom prst="rect">
            <a:avLst/>
          </a:prstGeom>
        </p:spPr>
      </p:pic>
    </p:spTree>
    <p:extLst>
      <p:ext uri="{BB962C8B-B14F-4D97-AF65-F5344CB8AC3E}">
        <p14:creationId xmlns:p14="http://schemas.microsoft.com/office/powerpoint/2010/main" val="10439299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Background Slide">
    <p:bg>
      <p:bgPr>
        <a:solidFill>
          <a:srgbClr val="0064AA"/>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B8E265-0CE8-4217-A6AD-2B0E339AA92A}"/>
              </a:ext>
            </a:extLst>
          </p:cNvPr>
          <p:cNvSpPr/>
          <p:nvPr userDrawn="1"/>
        </p:nvSpPr>
        <p:spPr>
          <a:xfrm>
            <a:off x="-2" y="0"/>
            <a:ext cx="1080000" cy="6858000"/>
          </a:xfrm>
          <a:prstGeom prst="rect">
            <a:avLst/>
          </a:prstGeom>
          <a:solidFill>
            <a:srgbClr val="0064A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 name="Title 1">
            <a:extLst>
              <a:ext uri="{FF2B5EF4-FFF2-40B4-BE49-F238E27FC236}">
                <a16:creationId xmlns:a16="http://schemas.microsoft.com/office/drawing/2014/main" id="{59F9E099-06DC-43DF-B6DE-EF4D00A4AC3A}"/>
              </a:ext>
            </a:extLst>
          </p:cNvPr>
          <p:cNvSpPr>
            <a:spLocks noGrp="1"/>
          </p:cNvSpPr>
          <p:nvPr>
            <p:ph type="title"/>
          </p:nvPr>
        </p:nvSpPr>
        <p:spPr>
          <a:xfrm>
            <a:off x="1962000" y="1602000"/>
            <a:ext cx="9385450" cy="3507328"/>
          </a:xfrm>
        </p:spPr>
        <p:txBody>
          <a:bodyPr anchor="t"/>
          <a:lstStyle>
            <a:lvl1pPr>
              <a:defRPr sz="6000">
                <a:solidFill>
                  <a:schemeClr val="bg1"/>
                </a:solidFill>
              </a:defRPr>
            </a:lvl1pPr>
          </a:lstStyle>
          <a:p>
            <a:r>
              <a:rPr lang="en-US"/>
              <a:t>Click to edit Master title style</a:t>
            </a:r>
            <a:endParaRPr lang="et-EE" dirty="0"/>
          </a:p>
        </p:txBody>
      </p:sp>
      <p:sp>
        <p:nvSpPr>
          <p:cNvPr id="3" name="Text Placeholder 2">
            <a:extLst>
              <a:ext uri="{FF2B5EF4-FFF2-40B4-BE49-F238E27FC236}">
                <a16:creationId xmlns:a16="http://schemas.microsoft.com/office/drawing/2014/main" id="{B4B15AB7-BBED-424B-8986-5F16C7A476A7}"/>
              </a:ext>
            </a:extLst>
          </p:cNvPr>
          <p:cNvSpPr>
            <a:spLocks noGrp="1"/>
          </p:cNvSpPr>
          <p:nvPr>
            <p:ph type="body" idx="1"/>
          </p:nvPr>
        </p:nvSpPr>
        <p:spPr>
          <a:xfrm>
            <a:off x="1961999" y="5256000"/>
            <a:ext cx="9385450" cy="833650"/>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4" name="Picture 3">
            <a:extLst>
              <a:ext uri="{FF2B5EF4-FFF2-40B4-BE49-F238E27FC236}">
                <a16:creationId xmlns:a16="http://schemas.microsoft.com/office/drawing/2014/main" id="{D88C8F3A-9978-4A4A-A311-580CA1767381}"/>
              </a:ext>
            </a:extLst>
          </p:cNvPr>
          <p:cNvPicPr>
            <a:picLocks noChangeAspect="1"/>
          </p:cNvPicPr>
          <p:nvPr userDrawn="1"/>
        </p:nvPicPr>
        <p:blipFill>
          <a:blip r:embed="rId2"/>
          <a:stretch>
            <a:fillRect/>
          </a:stretch>
        </p:blipFill>
        <p:spPr>
          <a:xfrm>
            <a:off x="205203" y="276875"/>
            <a:ext cx="643665" cy="2376000"/>
          </a:xfrm>
          <a:prstGeom prst="rect">
            <a:avLst/>
          </a:prstGeom>
        </p:spPr>
      </p:pic>
    </p:spTree>
    <p:extLst>
      <p:ext uri="{BB962C8B-B14F-4D97-AF65-F5344CB8AC3E}">
        <p14:creationId xmlns:p14="http://schemas.microsoft.com/office/powerpoint/2010/main" val="9822552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4D53-9F01-45B0-890C-3F3683B9B192}"/>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50EF6FFC-85CC-4EF6-B964-8F77A4EC87C5}"/>
              </a:ext>
            </a:extLst>
          </p:cNvPr>
          <p:cNvSpPr>
            <a:spLocks noGrp="1"/>
          </p:cNvSpPr>
          <p:nvPr>
            <p:ph sz="half" idx="1"/>
          </p:nvPr>
        </p:nvSpPr>
        <p:spPr>
          <a:xfrm>
            <a:off x="919348" y="1772240"/>
            <a:ext cx="5100451" cy="44330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a:extLst>
              <a:ext uri="{FF2B5EF4-FFF2-40B4-BE49-F238E27FC236}">
                <a16:creationId xmlns:a16="http://schemas.microsoft.com/office/drawing/2014/main" id="{4DA1D5E4-40B6-4CB0-9825-ADBFF4505428}"/>
              </a:ext>
            </a:extLst>
          </p:cNvPr>
          <p:cNvSpPr>
            <a:spLocks noGrp="1"/>
          </p:cNvSpPr>
          <p:nvPr>
            <p:ph sz="half" idx="2"/>
          </p:nvPr>
        </p:nvSpPr>
        <p:spPr>
          <a:xfrm>
            <a:off x="6172200" y="1772240"/>
            <a:ext cx="5181600" cy="44330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Tree>
    <p:extLst>
      <p:ext uri="{BB962C8B-B14F-4D97-AF65-F5344CB8AC3E}">
        <p14:creationId xmlns:p14="http://schemas.microsoft.com/office/powerpoint/2010/main" val="4227163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EA0B1-083F-457B-813F-06A36F29D266}"/>
              </a:ext>
            </a:extLst>
          </p:cNvPr>
          <p:cNvSpPr>
            <a:spLocks noGrp="1"/>
          </p:cNvSpPr>
          <p:nvPr>
            <p:ph type="title"/>
          </p:nvPr>
        </p:nvSpPr>
        <p:spPr/>
        <p:txBody>
          <a:bodyPr/>
          <a:lstStyle/>
          <a:p>
            <a:r>
              <a:rPr lang="en-US"/>
              <a:t>Click to edit Master title style</a:t>
            </a:r>
            <a:endParaRPr lang="et-EE"/>
          </a:p>
        </p:txBody>
      </p:sp>
    </p:spTree>
    <p:extLst>
      <p:ext uri="{BB962C8B-B14F-4D97-AF65-F5344CB8AC3E}">
        <p14:creationId xmlns:p14="http://schemas.microsoft.com/office/powerpoint/2010/main" val="11520799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5792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9EDB1B-5E36-40BE-A802-E4F9B28E428A}"/>
              </a:ext>
            </a:extLst>
          </p:cNvPr>
          <p:cNvSpPr>
            <a:spLocks noGrp="1"/>
          </p:cNvSpPr>
          <p:nvPr>
            <p:ph type="title"/>
          </p:nvPr>
        </p:nvSpPr>
        <p:spPr>
          <a:xfrm>
            <a:off x="919349" y="432000"/>
            <a:ext cx="10515600" cy="948583"/>
          </a:xfrm>
          <a:prstGeom prst="rect">
            <a:avLst/>
          </a:prstGeom>
        </p:spPr>
        <p:txBody>
          <a:bodyPr vert="horz" lIns="91440" tIns="45720" rIns="91440" bIns="45720" rtlCol="0" anchor="t">
            <a:noAutofit/>
          </a:bodyPr>
          <a:lstStyle/>
          <a:p>
            <a:r>
              <a:rPr lang="en-US"/>
              <a:t>Click to edit Master title style</a:t>
            </a:r>
            <a:endParaRPr lang="et-EE" dirty="0"/>
          </a:p>
        </p:txBody>
      </p:sp>
      <p:sp>
        <p:nvSpPr>
          <p:cNvPr id="3" name="Text Placeholder 2">
            <a:extLst>
              <a:ext uri="{FF2B5EF4-FFF2-40B4-BE49-F238E27FC236}">
                <a16:creationId xmlns:a16="http://schemas.microsoft.com/office/drawing/2014/main" id="{829C5234-9CB0-4982-B11B-7BA20CDED071}"/>
              </a:ext>
            </a:extLst>
          </p:cNvPr>
          <p:cNvSpPr>
            <a:spLocks noGrp="1"/>
          </p:cNvSpPr>
          <p:nvPr>
            <p:ph type="body" idx="1"/>
          </p:nvPr>
        </p:nvSpPr>
        <p:spPr>
          <a:xfrm>
            <a:off x="919349" y="1775763"/>
            <a:ext cx="10515600" cy="438234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pic>
        <p:nvPicPr>
          <p:cNvPr id="8" name="Picture 7">
            <a:extLst>
              <a:ext uri="{FF2B5EF4-FFF2-40B4-BE49-F238E27FC236}">
                <a16:creationId xmlns:a16="http://schemas.microsoft.com/office/drawing/2014/main" id="{86CA4373-E45F-4E74-BCFB-600F7B4DC872}"/>
              </a:ext>
            </a:extLst>
          </p:cNvPr>
          <p:cNvPicPr>
            <a:picLocks noChangeAspect="1"/>
          </p:cNvPicPr>
          <p:nvPr userDrawn="1"/>
        </p:nvPicPr>
        <p:blipFill>
          <a:blip r:embed="rId10"/>
          <a:stretch>
            <a:fillRect/>
          </a:stretch>
        </p:blipFill>
        <p:spPr>
          <a:xfrm>
            <a:off x="327094" y="362354"/>
            <a:ext cx="592255" cy="612000"/>
          </a:xfrm>
          <a:prstGeom prst="rect">
            <a:avLst/>
          </a:prstGeom>
        </p:spPr>
      </p:pic>
    </p:spTree>
    <p:extLst>
      <p:ext uri="{BB962C8B-B14F-4D97-AF65-F5344CB8AC3E}">
        <p14:creationId xmlns:p14="http://schemas.microsoft.com/office/powerpoint/2010/main" val="4008849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l" defTabSz="914400" rtl="0" eaLnBrk="1" latinLnBrk="0" hangingPunct="1">
        <a:lnSpc>
          <a:spcPct val="100000"/>
        </a:lnSpc>
        <a:spcBef>
          <a:spcPct val="0"/>
        </a:spcBef>
        <a:buNone/>
        <a:defRPr sz="3200" kern="1200">
          <a:solidFill>
            <a:srgbClr val="0064AA"/>
          </a:solidFill>
          <a:latin typeface="+mj-lt"/>
          <a:ea typeface="+mj-ea"/>
          <a:cs typeface="+mj-cs"/>
        </a:defRPr>
      </a:lvl1pPr>
    </p:titleStyle>
    <p:bodyStyle>
      <a:lvl1pPr marL="228600" indent="-228600" algn="l" defTabSz="914400" rtl="0" eaLnBrk="1" latinLnBrk="0" hangingPunct="1">
        <a:lnSpc>
          <a:spcPct val="100000"/>
        </a:lnSpc>
        <a:spcBef>
          <a:spcPts val="1000"/>
        </a:spcBef>
        <a:buClr>
          <a:srgbClr val="0064AA"/>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rgbClr val="0064AA"/>
        </a:buClr>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rgbClr val="0064AA"/>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0064AA"/>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0064AA"/>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artu.ee/linnavarad" TargetMode="External"/><Relationship Id="rId2" Type="http://schemas.openxmlformats.org/officeDocument/2006/relationships/hyperlink" Target="https://www.tartu.ee/elkis/rent/" TargetMode="External"/><Relationship Id="rId1" Type="http://schemas.openxmlformats.org/officeDocument/2006/relationships/slideLayout" Target="../slideLayouts/slideLayout2.xml"/><Relationship Id="rId5" Type="http://schemas.openxmlformats.org/officeDocument/2006/relationships/hyperlink" Target="http://www.kv.ee/" TargetMode="External"/><Relationship Id="rId4" Type="http://schemas.openxmlformats.org/officeDocument/2006/relationships/hyperlink" Target="http://www.tartu.e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7B91775A-96B1-4982-81D3-EFC8A6E53C8B}"/>
              </a:ext>
            </a:extLst>
          </p:cNvPr>
          <p:cNvSpPr txBox="1">
            <a:spLocks/>
          </p:cNvSpPr>
          <p:nvPr/>
        </p:nvSpPr>
        <p:spPr>
          <a:xfrm>
            <a:off x="2069031" y="1702675"/>
            <a:ext cx="8669518" cy="1610627"/>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5400" kern="1200">
                <a:solidFill>
                  <a:schemeClr val="bg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t-EE" sz="5400" b="0" i="0" u="none" strike="noStrike" kern="1200" cap="none" spc="0" normalizeH="0" baseline="0" noProof="0" dirty="0">
                <a:ln>
                  <a:noFill/>
                </a:ln>
                <a:solidFill>
                  <a:prstClr val="white"/>
                </a:solidFill>
                <a:effectLst/>
                <a:uLnTx/>
                <a:uFillTx/>
                <a:latin typeface="TT Firs Neue Light"/>
                <a:ea typeface="+mj-ea"/>
                <a:cs typeface="+mj-cs"/>
              </a:rPr>
              <a:t>Ülevaade äripindade suurusest, kasutusest ja hindadest</a:t>
            </a:r>
            <a:endParaRPr kumimoji="0" lang="et-EE" sz="8000" b="0" i="0" u="none" strike="noStrike" kern="1200" cap="none" spc="0" normalizeH="0" baseline="0" noProof="0" dirty="0">
              <a:ln>
                <a:noFill/>
              </a:ln>
              <a:solidFill>
                <a:prstClr val="white"/>
              </a:solidFill>
              <a:effectLst/>
              <a:uLnTx/>
              <a:uFillTx/>
              <a:latin typeface="TT Firs Neue Light"/>
              <a:ea typeface="+mj-ea"/>
              <a:cs typeface="+mj-cs"/>
            </a:endParaRPr>
          </a:p>
        </p:txBody>
      </p:sp>
    </p:spTree>
    <p:extLst>
      <p:ext uri="{BB962C8B-B14F-4D97-AF65-F5344CB8AC3E}">
        <p14:creationId xmlns:p14="http://schemas.microsoft.com/office/powerpoint/2010/main" val="26256417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3243B31-F509-5573-FCE4-EB8E5131BBFE}"/>
              </a:ext>
            </a:extLst>
          </p:cNvPr>
          <p:cNvSpPr>
            <a:spLocks noGrp="1"/>
          </p:cNvSpPr>
          <p:nvPr>
            <p:ph type="title"/>
          </p:nvPr>
        </p:nvSpPr>
        <p:spPr/>
        <p:txBody>
          <a:bodyPr/>
          <a:lstStyle/>
          <a:p>
            <a:r>
              <a:rPr lang="et-EE" sz="3200" dirty="0">
                <a:solidFill>
                  <a:srgbClr val="0070C0"/>
                </a:solidFill>
              </a:rPr>
              <a:t>Äriruumide turuhinda ületav üür</a:t>
            </a:r>
            <a:endParaRPr lang="et-EE" dirty="0">
              <a:solidFill>
                <a:srgbClr val="0070C0"/>
              </a:solidFill>
            </a:endParaRPr>
          </a:p>
        </p:txBody>
      </p:sp>
      <p:sp>
        <p:nvSpPr>
          <p:cNvPr id="3" name="Sisu kohatäide 2">
            <a:extLst>
              <a:ext uri="{FF2B5EF4-FFF2-40B4-BE49-F238E27FC236}">
                <a16:creationId xmlns:a16="http://schemas.microsoft.com/office/drawing/2014/main" id="{FA3C8D7A-EE23-727E-0ED5-19AB01EA7240}"/>
              </a:ext>
            </a:extLst>
          </p:cNvPr>
          <p:cNvSpPr>
            <a:spLocks noGrp="1"/>
          </p:cNvSpPr>
          <p:nvPr>
            <p:ph idx="1"/>
          </p:nvPr>
        </p:nvSpPr>
        <p:spPr>
          <a:xfrm>
            <a:off x="919349" y="1457739"/>
            <a:ext cx="10515600" cy="4700370"/>
          </a:xfrm>
        </p:spPr>
        <p:txBody>
          <a:bodyPr>
            <a:normAutofit fontScale="92500" lnSpcReduction="10000"/>
          </a:bodyPr>
          <a:lstStyle/>
          <a:p>
            <a:r>
              <a:rPr lang="et-EE" sz="1600" dirty="0">
                <a:solidFill>
                  <a:srgbClr val="0070C0"/>
                </a:solidFill>
              </a:rPr>
              <a:t>Ä</a:t>
            </a:r>
            <a:r>
              <a:rPr lang="et-EE" sz="1600" b="0" i="0" u="none" strike="noStrike" baseline="0" dirty="0">
                <a:solidFill>
                  <a:srgbClr val="0070C0"/>
                </a:solidFill>
              </a:rPr>
              <a:t>riruumide üürilepingu punkti 3.2 alusel suurendatakse äriruumide üüri igakuuliselt Eesti Vabariigi Statistikaameti poolt avaldatud tarbijahinnaindeksi (THI) muutust arvestades.</a:t>
            </a:r>
          </a:p>
          <a:p>
            <a:r>
              <a:rPr lang="et-EE" sz="1600" dirty="0" err="1">
                <a:solidFill>
                  <a:srgbClr val="0070C0"/>
                </a:solidFill>
              </a:rPr>
              <a:t>THIga</a:t>
            </a:r>
            <a:r>
              <a:rPr lang="et-EE" sz="1600" dirty="0">
                <a:solidFill>
                  <a:srgbClr val="0070C0"/>
                </a:solidFill>
              </a:rPr>
              <a:t> on seotud 99 äriruumide üürilepingut.</a:t>
            </a:r>
          </a:p>
          <a:p>
            <a:r>
              <a:rPr lang="et-EE" sz="1600" dirty="0">
                <a:solidFill>
                  <a:srgbClr val="0070C0"/>
                </a:solidFill>
              </a:rPr>
              <a:t>THI</a:t>
            </a:r>
            <a:r>
              <a:rPr lang="et-EE" sz="1600" b="0" i="0" u="none" strike="noStrike" baseline="0" dirty="0">
                <a:solidFill>
                  <a:srgbClr val="0070C0"/>
                </a:solidFill>
              </a:rPr>
              <a:t>, mis iseloomustab tarbekaupade ja teenuste hinnamuutust, tõus on 24,8% augustis 2022 võrreldes eelmise aasta sama kuuga</a:t>
            </a:r>
            <a:r>
              <a:rPr lang="et-EE" sz="1600" dirty="0">
                <a:solidFill>
                  <a:srgbClr val="0070C0"/>
                </a:solidFill>
              </a:rPr>
              <a:t> </a:t>
            </a:r>
            <a:r>
              <a:rPr lang="et-EE" sz="1600" b="0" i="0" u="none" strike="noStrike" baseline="0" dirty="0">
                <a:solidFill>
                  <a:srgbClr val="0070C0"/>
                </a:solidFill>
              </a:rPr>
              <a:t>(Statistikaamet).</a:t>
            </a:r>
          </a:p>
          <a:p>
            <a:r>
              <a:rPr lang="et-EE" sz="1600" b="0" i="0" u="none" strike="noStrike" baseline="0" dirty="0">
                <a:solidFill>
                  <a:srgbClr val="0070C0"/>
                </a:solidFill>
              </a:rPr>
              <a:t>THI muutust arvestades on üüri kiire tõus põhjustamas üürnikele, kelle </a:t>
            </a:r>
            <a:r>
              <a:rPr lang="et-EE" sz="1600" dirty="0">
                <a:solidFill>
                  <a:srgbClr val="0070C0"/>
                </a:solidFill>
              </a:rPr>
              <a:t>tegevusala </a:t>
            </a:r>
            <a:r>
              <a:rPr lang="fi-FI" sz="1600" b="0" i="0" u="none" strike="noStrike" baseline="0" dirty="0">
                <a:solidFill>
                  <a:srgbClr val="0070C0"/>
                </a:solidFill>
              </a:rPr>
              <a:t>on </a:t>
            </a:r>
            <a:r>
              <a:rPr lang="et-EE" sz="1600" b="0" i="0" u="none" strike="noStrike" baseline="0" dirty="0">
                <a:solidFill>
                  <a:srgbClr val="0070C0"/>
                </a:solidFill>
              </a:rPr>
              <a:t>valdavalt</a:t>
            </a:r>
            <a:r>
              <a:rPr lang="fi-FI" sz="1600" b="0" i="0" u="none" strike="noStrike" baseline="0" dirty="0">
                <a:solidFill>
                  <a:srgbClr val="0070C0"/>
                </a:solidFill>
              </a:rPr>
              <a:t> </a:t>
            </a:r>
            <a:r>
              <a:rPr lang="fi-FI" sz="1600" b="0" i="0" u="none" strike="noStrike" baseline="0" dirty="0" err="1">
                <a:solidFill>
                  <a:srgbClr val="0070C0"/>
                </a:solidFill>
              </a:rPr>
              <a:t>toitlustus</a:t>
            </a:r>
            <a:r>
              <a:rPr lang="fi-FI" sz="1600" b="0" i="0" u="none" strike="noStrike" baseline="0" dirty="0">
                <a:solidFill>
                  <a:srgbClr val="0070C0"/>
                </a:solidFill>
              </a:rPr>
              <a:t>- ja </a:t>
            </a:r>
            <a:r>
              <a:rPr lang="fi-FI" sz="1600" b="0" i="0" u="none" strike="noStrike" baseline="0" dirty="0" err="1">
                <a:solidFill>
                  <a:srgbClr val="0070C0"/>
                </a:solidFill>
              </a:rPr>
              <a:t>teenindussektoris</a:t>
            </a:r>
            <a:r>
              <a:rPr lang="et-EE" sz="1600" b="0" i="0" u="none" strike="noStrike" baseline="0" dirty="0">
                <a:solidFill>
                  <a:srgbClr val="0070C0"/>
                </a:solidFill>
              </a:rPr>
              <a:t>, toimetulekuraskusi ruumide üürimisel ja kergitanud mõnel juhul üüri üle turuhinna. </a:t>
            </a:r>
          </a:p>
          <a:p>
            <a:pPr>
              <a:buFont typeface="Wingdings" panose="05000000000000000000" pitchFamily="2" charset="2"/>
              <a:buChar char="q"/>
            </a:pPr>
            <a:r>
              <a:rPr lang="et-EE" sz="1600" b="0" i="0" u="none" strike="noStrike" baseline="0" dirty="0">
                <a:solidFill>
                  <a:srgbClr val="0070C0"/>
                </a:solidFill>
              </a:rPr>
              <a:t>Näited THI mõjust üürile:</a:t>
            </a:r>
          </a:p>
          <a:p>
            <a:pPr algn="just" rtl="0">
              <a:buFontTx/>
              <a:buChar char="-"/>
            </a:pPr>
            <a:r>
              <a:rPr lang="et-EE" sz="1600" b="0" i="0" u="none" strike="noStrike" baseline="0" dirty="0">
                <a:solidFill>
                  <a:srgbClr val="0070C0"/>
                </a:solidFill>
              </a:rPr>
              <a:t>Äriruumi, pindalaga 665,7 m</a:t>
            </a:r>
            <a:r>
              <a:rPr lang="et-EE" sz="1600" b="0" i="0" u="none" strike="noStrike" baseline="30000" dirty="0">
                <a:solidFill>
                  <a:srgbClr val="0070C0"/>
                </a:solidFill>
              </a:rPr>
              <a:t>2</a:t>
            </a:r>
            <a:r>
              <a:rPr lang="et-EE" sz="1600" b="0" i="0" u="none" strike="noStrike" baseline="0" dirty="0">
                <a:solidFill>
                  <a:srgbClr val="0070C0"/>
                </a:solidFill>
              </a:rPr>
              <a:t>, üür augusti eest 2021. aastal </a:t>
            </a:r>
            <a:r>
              <a:rPr lang="et-EE" sz="1600" dirty="0">
                <a:solidFill>
                  <a:srgbClr val="0070C0"/>
                </a:solidFill>
              </a:rPr>
              <a:t>8320,39</a:t>
            </a:r>
            <a:r>
              <a:rPr lang="et-EE" sz="1600" b="0" i="0" u="none" strike="noStrike" baseline="0" dirty="0">
                <a:solidFill>
                  <a:srgbClr val="0070C0"/>
                </a:solidFill>
              </a:rPr>
              <a:t> eurot (so 12,49 eurot/m</a:t>
            </a:r>
            <a:r>
              <a:rPr lang="et-EE" sz="1600" b="0" i="0" u="none" strike="noStrike" baseline="30000" dirty="0">
                <a:solidFill>
                  <a:srgbClr val="0070C0"/>
                </a:solidFill>
              </a:rPr>
              <a:t>2</a:t>
            </a:r>
            <a:r>
              <a:rPr lang="et-EE" sz="1600" b="0" i="0" u="none" strike="noStrike" baseline="0" dirty="0">
                <a:solidFill>
                  <a:srgbClr val="0070C0"/>
                </a:solidFill>
              </a:rPr>
              <a:t>). </a:t>
            </a:r>
            <a:r>
              <a:rPr lang="et-EE" sz="1600" dirty="0">
                <a:solidFill>
                  <a:srgbClr val="0070C0"/>
                </a:solidFill>
              </a:rPr>
              <a:t>Ü</a:t>
            </a:r>
            <a:r>
              <a:rPr lang="et-EE" sz="1600" b="0" i="0" u="none" strike="noStrike" baseline="0" dirty="0">
                <a:solidFill>
                  <a:srgbClr val="0070C0"/>
                </a:solidFill>
              </a:rPr>
              <a:t>ür augusti eest 2022. aastal </a:t>
            </a:r>
            <a:r>
              <a:rPr lang="et-EE" sz="1600" dirty="0">
                <a:solidFill>
                  <a:srgbClr val="0070C0"/>
                </a:solidFill>
              </a:rPr>
              <a:t>10218,12</a:t>
            </a:r>
            <a:r>
              <a:rPr lang="et-EE" sz="1600" b="0" i="0" u="none" strike="noStrike" baseline="0" dirty="0">
                <a:solidFill>
                  <a:srgbClr val="0070C0"/>
                </a:solidFill>
              </a:rPr>
              <a:t> eurot (so </a:t>
            </a:r>
            <a:r>
              <a:rPr lang="et-EE" sz="1600" dirty="0">
                <a:solidFill>
                  <a:srgbClr val="0070C0"/>
                </a:solidFill>
              </a:rPr>
              <a:t>15,35</a:t>
            </a:r>
            <a:r>
              <a:rPr lang="et-EE" sz="1600" b="0" i="0" u="none" strike="noStrike" baseline="0" dirty="0">
                <a:solidFill>
                  <a:srgbClr val="0070C0"/>
                </a:solidFill>
              </a:rPr>
              <a:t> eurot/m</a:t>
            </a:r>
            <a:r>
              <a:rPr lang="et-EE" sz="1600" b="0" i="0" u="none" strike="noStrike" baseline="30000" dirty="0">
                <a:solidFill>
                  <a:srgbClr val="0070C0"/>
                </a:solidFill>
              </a:rPr>
              <a:t>2</a:t>
            </a:r>
            <a:r>
              <a:rPr lang="et-EE" sz="1600" b="0" i="0" u="none" strike="noStrike" baseline="0" dirty="0">
                <a:solidFill>
                  <a:srgbClr val="0070C0"/>
                </a:solidFill>
              </a:rPr>
              <a:t>). Üüri tõus aastaga on </a:t>
            </a:r>
            <a:r>
              <a:rPr lang="et-EE" sz="1600" b="1" dirty="0">
                <a:solidFill>
                  <a:srgbClr val="0070C0"/>
                </a:solidFill>
              </a:rPr>
              <a:t>1898</a:t>
            </a:r>
            <a:r>
              <a:rPr lang="et-EE" sz="1600" b="1" i="0" u="none" strike="noStrike" baseline="0" dirty="0">
                <a:solidFill>
                  <a:srgbClr val="0070C0"/>
                </a:solidFill>
              </a:rPr>
              <a:t> eurot </a:t>
            </a:r>
            <a:r>
              <a:rPr lang="et-EE" sz="1600" b="0" i="0" u="none" strike="noStrike" baseline="0" dirty="0">
                <a:solidFill>
                  <a:srgbClr val="0070C0"/>
                </a:solidFill>
              </a:rPr>
              <a:t>(so 2,86 eurot/m</a:t>
            </a:r>
            <a:r>
              <a:rPr lang="et-EE" sz="1600" b="0" i="0" u="none" strike="noStrike" baseline="30000" dirty="0">
                <a:solidFill>
                  <a:srgbClr val="0070C0"/>
                </a:solidFill>
              </a:rPr>
              <a:t>2</a:t>
            </a:r>
            <a:r>
              <a:rPr lang="et-EE" sz="1600" b="0" i="0" u="none" strike="noStrike" baseline="0" dirty="0">
                <a:solidFill>
                  <a:srgbClr val="0070C0"/>
                </a:solidFill>
              </a:rPr>
              <a:t> kohta), aastaga üürile lisandunud THI arvestusega </a:t>
            </a:r>
            <a:r>
              <a:rPr lang="et-EE" sz="1600" b="1" i="0" u="none" strike="noStrike" baseline="0" dirty="0">
                <a:solidFill>
                  <a:srgbClr val="0070C0"/>
                </a:solidFill>
              </a:rPr>
              <a:t>9690 eurot</a:t>
            </a:r>
            <a:r>
              <a:rPr lang="et-EE" sz="1600" b="0" i="0" u="none" strike="noStrike" baseline="0" dirty="0">
                <a:solidFill>
                  <a:srgbClr val="0070C0"/>
                </a:solidFill>
              </a:rPr>
              <a:t>.</a:t>
            </a:r>
          </a:p>
          <a:p>
            <a:pPr algn="just">
              <a:buFontTx/>
              <a:buChar char="-"/>
            </a:pPr>
            <a:r>
              <a:rPr lang="et-EE" sz="1600" dirty="0">
                <a:solidFill>
                  <a:srgbClr val="0070C0"/>
                </a:solidFill>
              </a:rPr>
              <a:t>Äriruumi</a:t>
            </a:r>
            <a:r>
              <a:rPr lang="et-EE" sz="1600" b="0" i="0" u="none" strike="noStrike" baseline="0" dirty="0">
                <a:solidFill>
                  <a:srgbClr val="0070C0"/>
                </a:solidFill>
              </a:rPr>
              <a:t>, pindalaga 400,5 m</a:t>
            </a:r>
            <a:r>
              <a:rPr lang="et-EE" sz="1600" b="0" i="0" u="none" strike="noStrike" baseline="30000" dirty="0">
                <a:solidFill>
                  <a:srgbClr val="0070C0"/>
                </a:solidFill>
              </a:rPr>
              <a:t>2</a:t>
            </a:r>
            <a:r>
              <a:rPr lang="et-EE" sz="1600" b="0" i="0" u="none" strike="noStrike" baseline="0" dirty="0">
                <a:solidFill>
                  <a:srgbClr val="0070C0"/>
                </a:solidFill>
              </a:rPr>
              <a:t>, üür augustis eest 2021. aastal 4506,38 eurot (so </a:t>
            </a:r>
            <a:r>
              <a:rPr lang="et-EE" sz="1600" dirty="0">
                <a:solidFill>
                  <a:srgbClr val="0070C0"/>
                </a:solidFill>
              </a:rPr>
              <a:t>11</a:t>
            </a:r>
            <a:r>
              <a:rPr lang="et-EE" sz="1600" b="0" i="0" u="none" strike="noStrike" baseline="0" dirty="0">
                <a:solidFill>
                  <a:srgbClr val="0070C0"/>
                </a:solidFill>
              </a:rPr>
              <a:t>,25 eurot/m</a:t>
            </a:r>
            <a:r>
              <a:rPr lang="et-EE" sz="1600" b="0" i="0" u="none" strike="noStrike" baseline="30000" dirty="0">
                <a:solidFill>
                  <a:srgbClr val="0070C0"/>
                </a:solidFill>
              </a:rPr>
              <a:t>2</a:t>
            </a:r>
            <a:r>
              <a:rPr lang="et-EE" sz="1600" b="0" i="0" u="none" strike="noStrike" baseline="0" dirty="0">
                <a:solidFill>
                  <a:srgbClr val="0070C0"/>
                </a:solidFill>
              </a:rPr>
              <a:t>). </a:t>
            </a:r>
            <a:r>
              <a:rPr lang="et-EE" sz="1600" dirty="0">
                <a:solidFill>
                  <a:srgbClr val="0070C0"/>
                </a:solidFill>
              </a:rPr>
              <a:t>Ü</a:t>
            </a:r>
            <a:r>
              <a:rPr lang="et-EE" sz="1600" b="0" i="0" u="none" strike="noStrike" baseline="0" dirty="0">
                <a:solidFill>
                  <a:srgbClr val="0070C0"/>
                </a:solidFill>
              </a:rPr>
              <a:t>ür augustis eest 2022. aastal </a:t>
            </a:r>
            <a:r>
              <a:rPr lang="et-EE" sz="1600" dirty="0">
                <a:solidFill>
                  <a:srgbClr val="0070C0"/>
                </a:solidFill>
              </a:rPr>
              <a:t>5534,22</a:t>
            </a:r>
            <a:r>
              <a:rPr lang="et-EE" sz="1600" b="0" i="0" u="none" strike="noStrike" baseline="0" dirty="0">
                <a:solidFill>
                  <a:srgbClr val="0070C0"/>
                </a:solidFill>
              </a:rPr>
              <a:t> eurot (so </a:t>
            </a:r>
            <a:r>
              <a:rPr lang="et-EE" sz="1600" dirty="0">
                <a:solidFill>
                  <a:srgbClr val="0070C0"/>
                </a:solidFill>
              </a:rPr>
              <a:t>13,82</a:t>
            </a:r>
            <a:r>
              <a:rPr lang="et-EE" sz="1600" b="0" i="0" u="none" strike="noStrike" baseline="0" dirty="0">
                <a:solidFill>
                  <a:srgbClr val="0070C0"/>
                </a:solidFill>
              </a:rPr>
              <a:t> eurot/m</a:t>
            </a:r>
            <a:r>
              <a:rPr lang="et-EE" sz="1600" b="0" i="0" u="none" strike="noStrike" baseline="30000" dirty="0">
                <a:solidFill>
                  <a:srgbClr val="0070C0"/>
                </a:solidFill>
              </a:rPr>
              <a:t>2</a:t>
            </a:r>
            <a:r>
              <a:rPr lang="et-EE" sz="1600" b="0" i="0" u="none" strike="noStrike" baseline="0" dirty="0">
                <a:solidFill>
                  <a:srgbClr val="0070C0"/>
                </a:solidFill>
              </a:rPr>
              <a:t>). Üüri tõus aastaga on </a:t>
            </a:r>
            <a:r>
              <a:rPr lang="et-EE" sz="1600" b="1" i="0" u="none" strike="noStrike" baseline="0" dirty="0">
                <a:solidFill>
                  <a:srgbClr val="0070C0"/>
                </a:solidFill>
              </a:rPr>
              <a:t>1028 eurot</a:t>
            </a:r>
            <a:r>
              <a:rPr lang="et-EE" sz="1600" b="0" i="0" u="none" strike="noStrike" baseline="0" dirty="0">
                <a:solidFill>
                  <a:srgbClr val="0070C0"/>
                </a:solidFill>
              </a:rPr>
              <a:t>, (so 2,57 eurot/m</a:t>
            </a:r>
            <a:r>
              <a:rPr lang="et-EE" sz="1600" b="0" i="0" u="none" strike="noStrike" baseline="30000" dirty="0">
                <a:solidFill>
                  <a:srgbClr val="0070C0"/>
                </a:solidFill>
              </a:rPr>
              <a:t>2</a:t>
            </a:r>
            <a:r>
              <a:rPr lang="et-EE" sz="1600" b="0" i="0" u="none" strike="noStrike" baseline="0" dirty="0">
                <a:solidFill>
                  <a:srgbClr val="0070C0"/>
                </a:solidFill>
              </a:rPr>
              <a:t> kohta), aastaga üürile lisandunud THI arvestusega </a:t>
            </a:r>
            <a:r>
              <a:rPr lang="et-EE" sz="1600" b="1" i="0" u="none" strike="noStrike" baseline="0" dirty="0">
                <a:solidFill>
                  <a:srgbClr val="0070C0"/>
                </a:solidFill>
              </a:rPr>
              <a:t>5249 eurot.</a:t>
            </a:r>
          </a:p>
          <a:p>
            <a:pPr algn="just">
              <a:buFontTx/>
              <a:buChar char="-"/>
            </a:pPr>
            <a:r>
              <a:rPr lang="et-EE" sz="1600" b="0" i="0" u="none" strike="noStrike" baseline="0" dirty="0">
                <a:solidFill>
                  <a:srgbClr val="0070C0"/>
                </a:solidFill>
              </a:rPr>
              <a:t>Äriruumi, pindalaga 106,3 m</a:t>
            </a:r>
            <a:r>
              <a:rPr lang="et-EE" sz="1600" b="0" i="0" u="none" strike="noStrike" baseline="30000" dirty="0">
                <a:solidFill>
                  <a:srgbClr val="0070C0"/>
                </a:solidFill>
              </a:rPr>
              <a:t>2</a:t>
            </a:r>
            <a:r>
              <a:rPr lang="et-EE" sz="1600" b="0" i="0" u="none" strike="noStrike" baseline="0" dirty="0">
                <a:solidFill>
                  <a:srgbClr val="0070C0"/>
                </a:solidFill>
              </a:rPr>
              <a:t>, </a:t>
            </a:r>
            <a:r>
              <a:rPr lang="et-EE" sz="1600" dirty="0">
                <a:solidFill>
                  <a:srgbClr val="0070C0"/>
                </a:solidFill>
              </a:rPr>
              <a:t>üür </a:t>
            </a:r>
            <a:r>
              <a:rPr lang="et-EE" sz="1600" b="0" i="0" u="none" strike="noStrike" baseline="0" dirty="0">
                <a:solidFill>
                  <a:srgbClr val="0070C0"/>
                </a:solidFill>
              </a:rPr>
              <a:t>augusti eest 2021. aastal 2172,76 eurot (so </a:t>
            </a:r>
            <a:r>
              <a:rPr lang="et-EE" sz="1600" dirty="0">
                <a:solidFill>
                  <a:srgbClr val="0070C0"/>
                </a:solidFill>
              </a:rPr>
              <a:t>20,44</a:t>
            </a:r>
            <a:r>
              <a:rPr lang="et-EE" sz="1600" b="0" i="0" u="none" strike="noStrike" baseline="0" dirty="0">
                <a:solidFill>
                  <a:srgbClr val="0070C0"/>
                </a:solidFill>
              </a:rPr>
              <a:t> eurot/m</a:t>
            </a:r>
            <a:r>
              <a:rPr lang="et-EE" sz="1600" b="0" i="0" u="none" strike="noStrike" baseline="30000" dirty="0">
                <a:solidFill>
                  <a:srgbClr val="0070C0"/>
                </a:solidFill>
              </a:rPr>
              <a:t>2</a:t>
            </a:r>
            <a:r>
              <a:rPr lang="et-EE" sz="1600" b="0" i="0" u="none" strike="noStrike" baseline="0" dirty="0">
                <a:solidFill>
                  <a:srgbClr val="0070C0"/>
                </a:solidFill>
              </a:rPr>
              <a:t>). </a:t>
            </a:r>
            <a:r>
              <a:rPr lang="et-EE" sz="1600" dirty="0">
                <a:solidFill>
                  <a:srgbClr val="0070C0"/>
                </a:solidFill>
              </a:rPr>
              <a:t>Ü</a:t>
            </a:r>
            <a:r>
              <a:rPr lang="et-EE" sz="1600" b="0" i="0" u="none" strike="noStrike" baseline="0" dirty="0">
                <a:solidFill>
                  <a:srgbClr val="0070C0"/>
                </a:solidFill>
              </a:rPr>
              <a:t>ür augusti eest 2022. aastal </a:t>
            </a:r>
            <a:r>
              <a:rPr lang="et-EE" sz="1600" dirty="0">
                <a:solidFill>
                  <a:srgbClr val="0070C0"/>
                </a:solidFill>
              </a:rPr>
              <a:t>2668,34</a:t>
            </a:r>
            <a:r>
              <a:rPr lang="et-EE" sz="1600" b="0" i="0" u="none" strike="noStrike" baseline="0" dirty="0">
                <a:solidFill>
                  <a:srgbClr val="0070C0"/>
                </a:solidFill>
              </a:rPr>
              <a:t> eurot (so </a:t>
            </a:r>
            <a:r>
              <a:rPr lang="et-EE" sz="1600" dirty="0">
                <a:solidFill>
                  <a:srgbClr val="0070C0"/>
                </a:solidFill>
              </a:rPr>
              <a:t>25,10</a:t>
            </a:r>
            <a:r>
              <a:rPr lang="et-EE" sz="1600" b="0" i="0" u="none" strike="noStrike" baseline="0" dirty="0">
                <a:solidFill>
                  <a:srgbClr val="0070C0"/>
                </a:solidFill>
              </a:rPr>
              <a:t> eurot/m</a:t>
            </a:r>
            <a:r>
              <a:rPr lang="et-EE" sz="1600" b="0" i="0" u="none" strike="noStrike" baseline="30000" dirty="0">
                <a:solidFill>
                  <a:srgbClr val="0070C0"/>
                </a:solidFill>
              </a:rPr>
              <a:t>2</a:t>
            </a:r>
            <a:r>
              <a:rPr lang="et-EE" sz="1600" b="0" i="0" u="none" strike="noStrike" baseline="0" dirty="0">
                <a:solidFill>
                  <a:srgbClr val="0070C0"/>
                </a:solidFill>
              </a:rPr>
              <a:t>). Üüri tõus aastaga on </a:t>
            </a:r>
            <a:r>
              <a:rPr lang="et-EE" sz="1600" b="1" dirty="0">
                <a:solidFill>
                  <a:srgbClr val="0070C0"/>
                </a:solidFill>
              </a:rPr>
              <a:t>495,58</a:t>
            </a:r>
            <a:r>
              <a:rPr lang="et-EE" sz="1600" b="1" i="0" u="none" strike="noStrike" baseline="0" dirty="0">
                <a:solidFill>
                  <a:srgbClr val="0070C0"/>
                </a:solidFill>
              </a:rPr>
              <a:t> eurot</a:t>
            </a:r>
            <a:r>
              <a:rPr lang="et-EE" sz="1600" b="0" i="0" u="none" strike="noStrike" baseline="0" dirty="0">
                <a:solidFill>
                  <a:srgbClr val="0070C0"/>
                </a:solidFill>
              </a:rPr>
              <a:t> (so </a:t>
            </a:r>
            <a:r>
              <a:rPr lang="et-EE" sz="1600" i="0" u="none" strike="noStrike" baseline="0" dirty="0">
                <a:solidFill>
                  <a:srgbClr val="0070C0"/>
                </a:solidFill>
              </a:rPr>
              <a:t>4,66 eurot/m</a:t>
            </a:r>
            <a:r>
              <a:rPr lang="et-EE" sz="1600" i="0" u="none" strike="noStrike" baseline="30000" dirty="0">
                <a:solidFill>
                  <a:srgbClr val="0070C0"/>
                </a:solidFill>
              </a:rPr>
              <a:t>2</a:t>
            </a:r>
            <a:r>
              <a:rPr lang="et-EE" sz="1600" i="0" u="none" strike="noStrike" baseline="0" dirty="0">
                <a:solidFill>
                  <a:srgbClr val="0070C0"/>
                </a:solidFill>
              </a:rPr>
              <a:t> kohta</a:t>
            </a:r>
            <a:r>
              <a:rPr lang="et-EE" sz="1600" dirty="0">
                <a:solidFill>
                  <a:srgbClr val="0070C0"/>
                </a:solidFill>
              </a:rPr>
              <a:t>), </a:t>
            </a:r>
            <a:r>
              <a:rPr lang="et-EE" sz="1600" b="0" i="0" u="none" strike="noStrike" baseline="0" dirty="0">
                <a:solidFill>
                  <a:srgbClr val="0070C0"/>
                </a:solidFill>
              </a:rPr>
              <a:t>aastaga üürile lisandunud THI arvestusega </a:t>
            </a:r>
            <a:r>
              <a:rPr lang="et-EE" sz="1600" b="1" i="0" u="none" strike="noStrike" baseline="0" dirty="0">
                <a:solidFill>
                  <a:srgbClr val="0070C0"/>
                </a:solidFill>
              </a:rPr>
              <a:t>2531 eurot. </a:t>
            </a:r>
          </a:p>
          <a:p>
            <a:pPr algn="just" rtl="0">
              <a:buFontTx/>
              <a:buChar char="-"/>
            </a:pPr>
            <a:endParaRPr lang="et-EE" sz="1800" b="0" i="0" u="none" strike="noStrike" baseline="0" dirty="0">
              <a:solidFill>
                <a:srgbClr val="000000"/>
              </a:solidFill>
            </a:endParaRPr>
          </a:p>
          <a:p>
            <a:pPr algn="just" rtl="0">
              <a:buFontTx/>
              <a:buChar char="-"/>
            </a:pPr>
            <a:endParaRPr lang="et-EE" sz="1800" b="0" i="0" u="none" strike="noStrike" baseline="0" dirty="0">
              <a:solidFill>
                <a:srgbClr val="000000"/>
              </a:solidFill>
              <a:latin typeface="Tms Rmn"/>
            </a:endParaRPr>
          </a:p>
          <a:p>
            <a:endParaRPr lang="et-EE" dirty="0"/>
          </a:p>
        </p:txBody>
      </p:sp>
    </p:spTree>
    <p:extLst>
      <p:ext uri="{BB962C8B-B14F-4D97-AF65-F5344CB8AC3E}">
        <p14:creationId xmlns:p14="http://schemas.microsoft.com/office/powerpoint/2010/main" val="10808849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D811-6818-4631-8B27-63BC61F39546}"/>
              </a:ext>
            </a:extLst>
          </p:cNvPr>
          <p:cNvSpPr>
            <a:spLocks noGrp="1"/>
          </p:cNvSpPr>
          <p:nvPr>
            <p:ph type="title"/>
          </p:nvPr>
        </p:nvSpPr>
        <p:spPr>
          <a:xfrm>
            <a:off x="919349" y="432000"/>
            <a:ext cx="10515600" cy="879691"/>
          </a:xfrm>
        </p:spPr>
        <p:txBody>
          <a:bodyPr/>
          <a:lstStyle/>
          <a:p>
            <a:r>
              <a:rPr lang="et-EE" sz="3600" dirty="0">
                <a:solidFill>
                  <a:srgbClr val="0070C0"/>
                </a:solidFill>
              </a:rPr>
              <a:t>Tasuta kasutamise lepingute sõlmimine</a:t>
            </a:r>
          </a:p>
        </p:txBody>
      </p:sp>
      <p:sp>
        <p:nvSpPr>
          <p:cNvPr id="36" name="TextBox 35"/>
          <p:cNvSpPr txBox="1"/>
          <p:nvPr/>
        </p:nvSpPr>
        <p:spPr>
          <a:xfrm>
            <a:off x="399012" y="1380583"/>
            <a:ext cx="11349040" cy="4401205"/>
          </a:xfrm>
          <a:prstGeom prst="rect">
            <a:avLst/>
          </a:prstGeom>
          <a:noFill/>
        </p:spPr>
        <p:txBody>
          <a:bodyPr wrap="square" numCol="1"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Tasuta kasutamise lepingu sõlmitakse üldjuhul:</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linna omandis olevatele või linna osalusega ühingtele;</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Erinevatele sihtasutustele või mittetulundusühingutele, kes tegutsevad avalikes huvides, osutavad elutähtsaid teenuseid, avalikkusele suunatud teenuseid jms.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t-EE" sz="2000" b="0" i="0" u="none" strike="noStrike" kern="1200" cap="none" spc="0" normalizeH="0" baseline="0" noProof="0" dirty="0">
              <a:ln>
                <a:noFill/>
              </a:ln>
              <a:solidFill>
                <a:srgbClr val="0070C0"/>
              </a:solidFill>
              <a:effectLst/>
              <a:uLnTx/>
              <a:uFillTx/>
              <a:latin typeface="Montserrat Ligh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Tasuta kasutamise lepingu </a:t>
            </a:r>
            <a:r>
              <a:rPr kumimoji="0" lang="et-EE" sz="2000" b="0" i="0" u="none" strike="noStrike" kern="1200" cap="none" spc="0" normalizeH="0" baseline="0" noProof="0" dirty="0" err="1">
                <a:ln>
                  <a:noFill/>
                </a:ln>
                <a:solidFill>
                  <a:srgbClr val="0070C0"/>
                </a:solidFill>
                <a:effectLst/>
                <a:uLnTx/>
                <a:uFillTx/>
                <a:latin typeface="Montserrat Light"/>
                <a:ea typeface="+mn-ea"/>
                <a:cs typeface="+mn-cs"/>
              </a:rPr>
              <a:t>üldpõhimõtted</a:t>
            </a: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tasuta kasutaja kannab kõik hoonega seotud remondi ja hoolduskulud; </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linn ei kanna ruumide või territooriumitega täiendavaid kulusid.</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t-EE" sz="2000" b="0" i="0" u="none" strike="noStrike" kern="1200" cap="none" spc="0" normalizeH="0" baseline="0" noProof="0" dirty="0">
              <a:ln>
                <a:noFill/>
              </a:ln>
              <a:solidFill>
                <a:srgbClr val="0070C0"/>
              </a:solidFill>
              <a:effectLst/>
              <a:uLnTx/>
              <a:uFillTx/>
              <a:latin typeface="Montserrat Ligh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Eesmärk on vähendada tasuta kasutamse lepingute arvu ja </a:t>
            </a:r>
            <a:r>
              <a:rPr lang="et-EE" sz="2000" dirty="0">
                <a:solidFill>
                  <a:srgbClr val="0070C0"/>
                </a:solidFill>
                <a:latin typeface="Montserrat Light"/>
              </a:rPr>
              <a:t>viia</a:t>
            </a: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 need miinimumini. Alles jäävatel lepingutel </a:t>
            </a:r>
            <a:r>
              <a:rPr lang="et-EE" sz="2000" dirty="0">
                <a:solidFill>
                  <a:srgbClr val="0070C0"/>
                </a:solidFill>
                <a:latin typeface="Montserrat Light"/>
              </a:rPr>
              <a:t>sätestada</a:t>
            </a: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 investeeringu kohustused konkreetsete tegevuste ja maksumustega. Põhimõtte muutmine on vajalik pindade kasutajatele võrdse kohtlemise tagamiseks ning üüritulu tõstmine läbi üüriturule vastavate üüride määramise.  </a:t>
            </a:r>
          </a:p>
        </p:txBody>
      </p:sp>
    </p:spTree>
    <p:extLst>
      <p:ext uri="{BB962C8B-B14F-4D97-AF65-F5344CB8AC3E}">
        <p14:creationId xmlns:p14="http://schemas.microsoft.com/office/powerpoint/2010/main" val="6896522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D811-6818-4631-8B27-63BC61F39546}"/>
              </a:ext>
            </a:extLst>
          </p:cNvPr>
          <p:cNvSpPr>
            <a:spLocks noGrp="1"/>
          </p:cNvSpPr>
          <p:nvPr>
            <p:ph type="title"/>
          </p:nvPr>
        </p:nvSpPr>
        <p:spPr/>
        <p:txBody>
          <a:bodyPr/>
          <a:lstStyle/>
          <a:p>
            <a:r>
              <a:rPr lang="et-EE" sz="3600" dirty="0">
                <a:solidFill>
                  <a:srgbClr val="0070C0"/>
                </a:solidFill>
              </a:rPr>
              <a:t>Üüritulu</a:t>
            </a:r>
          </a:p>
        </p:txBody>
      </p:sp>
      <p:sp>
        <p:nvSpPr>
          <p:cNvPr id="36" name="TextBox 35"/>
          <p:cNvSpPr txBox="1"/>
          <p:nvPr/>
        </p:nvSpPr>
        <p:spPr>
          <a:xfrm>
            <a:off x="919348" y="1380583"/>
            <a:ext cx="9647051" cy="4770537"/>
          </a:xfrm>
          <a:prstGeom prst="rect">
            <a:avLst/>
          </a:prstGeom>
          <a:noFill/>
        </p:spPr>
        <p:txBody>
          <a:bodyPr wrap="square" numCol="1"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t-EE" sz="1600" b="0" i="0" u="none" strike="noStrike" kern="1200" cap="none" spc="0" normalizeH="0" baseline="0" noProof="0" dirty="0">
                <a:ln>
                  <a:noFill/>
                </a:ln>
                <a:solidFill>
                  <a:srgbClr val="0070C0"/>
                </a:solidFill>
                <a:effectLst/>
                <a:uLnTx/>
                <a:uFillTx/>
                <a:latin typeface="Montserrat Light"/>
                <a:ea typeface="+mn-ea"/>
                <a:cs typeface="+mn-cs"/>
              </a:rPr>
              <a:t>Mitteeluruumide kasutusse andmisest saadud tulu (mln eurot) eelneva kolme aasta lõikes oli järgmine:</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t-EE" sz="1600" b="0" i="0" u="none" strike="noStrike" kern="1200" cap="none" spc="0" normalizeH="0" baseline="0" noProof="0" dirty="0">
                <a:ln>
                  <a:noFill/>
                </a:ln>
                <a:solidFill>
                  <a:srgbClr val="0070C0"/>
                </a:solidFill>
                <a:effectLst/>
                <a:uLnTx/>
                <a:uFillTx/>
                <a:latin typeface="Montserrat Light"/>
                <a:ea typeface="+mn-ea"/>
                <a:cs typeface="+mn-cs"/>
              </a:rPr>
              <a:t>0,695 seisuga 09.09.2022;</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t-EE" sz="1600" b="0" i="0" u="none" strike="noStrike" kern="1200" cap="none" spc="0" normalizeH="0" baseline="0" noProof="0" dirty="0">
                <a:ln>
                  <a:noFill/>
                </a:ln>
                <a:solidFill>
                  <a:srgbClr val="0070C0"/>
                </a:solidFill>
                <a:effectLst/>
                <a:uLnTx/>
                <a:uFillTx/>
                <a:latin typeface="Montserrat Light"/>
                <a:ea typeface="+mn-ea"/>
                <a:cs typeface="+mn-cs"/>
              </a:rPr>
              <a:t>0,933 aastal 2021;</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t-EE" sz="1600" b="0" i="0" u="none" strike="noStrike" kern="1200" cap="none" spc="0" normalizeH="0" baseline="0" noProof="0" dirty="0">
                <a:ln>
                  <a:noFill/>
                </a:ln>
                <a:solidFill>
                  <a:srgbClr val="0070C0"/>
                </a:solidFill>
                <a:effectLst/>
                <a:uLnTx/>
                <a:uFillTx/>
                <a:latin typeface="Montserrat Light"/>
                <a:ea typeface="+mn-ea"/>
                <a:cs typeface="+mn-cs"/>
              </a:rPr>
              <a:t>0,895 aastal 2020;</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t-EE" sz="1600" b="0" i="0" u="none" strike="noStrike" kern="1200" cap="none" spc="0" normalizeH="0" baseline="0" noProof="0" dirty="0">
                <a:ln>
                  <a:noFill/>
                </a:ln>
                <a:solidFill>
                  <a:srgbClr val="0070C0"/>
                </a:solidFill>
                <a:effectLst/>
                <a:uLnTx/>
                <a:uFillTx/>
                <a:latin typeface="Montserrat Light"/>
                <a:ea typeface="+mn-ea"/>
                <a:cs typeface="+mn-cs"/>
              </a:rPr>
              <a:t>1,134 aastal 2019.</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t-EE" sz="1600" b="0" i="0" u="none" strike="noStrike" kern="1200" cap="none" spc="0" normalizeH="0" baseline="0" noProof="0" dirty="0">
              <a:ln>
                <a:noFill/>
              </a:ln>
              <a:solidFill>
                <a:srgbClr val="0070C0"/>
              </a:solidFill>
              <a:effectLst/>
              <a:uLnTx/>
              <a:uFillTx/>
              <a:latin typeface="Montserrat Ligh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t-EE" sz="1600" b="0" i="0" u="none" strike="noStrike" kern="1200" cap="none" spc="0" normalizeH="0" baseline="0" noProof="0" dirty="0">
                <a:ln>
                  <a:noFill/>
                </a:ln>
                <a:solidFill>
                  <a:srgbClr val="0070C0"/>
                </a:solidFill>
                <a:effectLst/>
                <a:uLnTx/>
                <a:uFillTx/>
                <a:latin typeface="Montserrat Light"/>
                <a:ea typeface="+mn-ea"/>
                <a:cs typeface="+mn-cs"/>
              </a:rPr>
              <a:t>Mitteeluruumide üüritulu eelarve aastal 2022 on 895 000 eurot.</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t-EE" sz="1600" b="0" i="0" u="none" strike="noStrike" kern="1200" cap="none" spc="0" normalizeH="0" baseline="0" noProof="0" dirty="0">
                <a:ln>
                  <a:noFill/>
                </a:ln>
                <a:solidFill>
                  <a:srgbClr val="0070C0"/>
                </a:solidFill>
                <a:effectLst/>
                <a:uLnTx/>
                <a:uFillTx/>
                <a:latin typeface="Montserrat Light"/>
                <a:ea typeface="+mn-ea"/>
                <a:cs typeface="+mn-cs"/>
              </a:rPr>
              <a:t>Üüritulu vähenemine aastal 2020 võrreldes varasemate aastatega on seotud koroonaviiruse leviku piirangutega ja linna poolt rakendatud abimeetmetega, sh üüri ajutine vähendamine, viiviste arvestamata jätmine, võlgnevuste tasumiseks pikaaegsete maksegraafikute koostamine.</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t-EE" sz="1600" b="0" i="0" u="none" strike="noStrike" kern="1200" cap="none" spc="0" normalizeH="0" baseline="0" noProof="0" dirty="0">
                <a:ln>
                  <a:noFill/>
                </a:ln>
                <a:solidFill>
                  <a:srgbClr val="0070C0"/>
                </a:solidFill>
                <a:effectLst/>
                <a:uLnTx/>
                <a:uFillTx/>
                <a:latin typeface="Montserrat Light"/>
                <a:ea typeface="+mn-ea"/>
                <a:cs typeface="+mn-cs"/>
              </a:rPr>
              <a:t>Üürivähendust rakendati neljaks perioodiks aastatel 2020 ja 2021 äriruumide üürnikele, sh mittetulundusühingutele ja sihtasutustele, kelle äritegevus ruumides oli riiklike õigusaktidega peatatud või kitsendatud ja kelle käive oli  võrreldes eelmise aasta sama perioodiga vähenenud.</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t-EE" sz="1600" b="0" i="0" u="none" strike="noStrike" kern="1200" cap="none" spc="0" normalizeH="0" baseline="0" noProof="0" dirty="0">
                <a:ln>
                  <a:noFill/>
                </a:ln>
                <a:solidFill>
                  <a:srgbClr val="0070C0"/>
                </a:solidFill>
                <a:effectLst/>
                <a:uLnTx/>
                <a:uFillTx/>
                <a:latin typeface="Montserrat Light"/>
                <a:ea typeface="+mn-ea"/>
                <a:cs typeface="+mn-cs"/>
              </a:rPr>
              <a:t>Üüritulu vähenemine kokku ca 295 000 eurot.</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et-EE" sz="1600" dirty="0">
                <a:solidFill>
                  <a:srgbClr val="0070C0"/>
                </a:solidFill>
                <a:latin typeface="Montserrat Light"/>
              </a:rPr>
              <a:t>Üürivõlg kokku 35 567,38 eurot, sh 25 552,86 euro osas on tehtud tasumise kokkulepe seisuga 09.09.2022.</a:t>
            </a:r>
            <a:endParaRPr kumimoji="0" lang="et-EE" sz="1600" b="0" i="0" u="none" strike="noStrike" kern="1200" cap="none" spc="0" normalizeH="0" baseline="0" noProof="0" dirty="0">
              <a:ln>
                <a:noFill/>
              </a:ln>
              <a:solidFill>
                <a:srgbClr val="0070C0"/>
              </a:solidFill>
              <a:effectLst/>
              <a:uLnTx/>
              <a:uFillTx/>
              <a:latin typeface="Montserrat Light"/>
              <a:ea typeface="+mn-ea"/>
              <a:cs typeface="+mn-cs"/>
            </a:endParaRPr>
          </a:p>
        </p:txBody>
      </p:sp>
    </p:spTree>
    <p:extLst>
      <p:ext uri="{BB962C8B-B14F-4D97-AF65-F5344CB8AC3E}">
        <p14:creationId xmlns:p14="http://schemas.microsoft.com/office/powerpoint/2010/main" val="1301968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FE04B022-88D6-3CB1-28C7-D8EAA98FB17F}"/>
              </a:ext>
            </a:extLst>
          </p:cNvPr>
          <p:cNvGraphicFramePr>
            <a:graphicFrameLocks/>
          </p:cNvGraphicFramePr>
          <p:nvPr>
            <p:extLst>
              <p:ext uri="{D42A27DB-BD31-4B8C-83A1-F6EECF244321}">
                <p14:modId xmlns:p14="http://schemas.microsoft.com/office/powerpoint/2010/main" val="3094440926"/>
              </p:ext>
            </p:extLst>
          </p:nvPr>
        </p:nvGraphicFramePr>
        <p:xfrm>
          <a:off x="588936" y="332509"/>
          <a:ext cx="11159719" cy="64247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30186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4A9B33-2235-4562-844D-C740D802FDA7}"/>
              </a:ext>
            </a:extLst>
          </p:cNvPr>
          <p:cNvSpPr>
            <a:spLocks noGrp="1"/>
          </p:cNvSpPr>
          <p:nvPr>
            <p:ph type="ctrTitle"/>
          </p:nvPr>
        </p:nvSpPr>
        <p:spPr>
          <a:xfrm>
            <a:off x="1960774" y="2075289"/>
            <a:ext cx="10231226" cy="1148675"/>
          </a:xfrm>
        </p:spPr>
        <p:txBody>
          <a:bodyPr>
            <a:normAutofit/>
          </a:bodyPr>
          <a:lstStyle/>
          <a:p>
            <a:r>
              <a:rPr lang="et-EE" dirty="0"/>
              <a:t>Tänan tähelepanu eest</a:t>
            </a:r>
          </a:p>
        </p:txBody>
      </p:sp>
      <p:sp>
        <p:nvSpPr>
          <p:cNvPr id="5" name="Subtitle 4">
            <a:extLst>
              <a:ext uri="{FF2B5EF4-FFF2-40B4-BE49-F238E27FC236}">
                <a16:creationId xmlns:a16="http://schemas.microsoft.com/office/drawing/2014/main" id="{79B3374E-B89C-443B-8D09-45C2E3E30A49}"/>
              </a:ext>
            </a:extLst>
          </p:cNvPr>
          <p:cNvSpPr>
            <a:spLocks noGrp="1"/>
          </p:cNvSpPr>
          <p:nvPr>
            <p:ph type="subTitle" idx="1"/>
          </p:nvPr>
        </p:nvSpPr>
        <p:spPr/>
        <p:txBody>
          <a:bodyPr/>
          <a:lstStyle/>
          <a:p>
            <a:r>
              <a:rPr lang="et-EE" dirty="0"/>
              <a:t>Kunnar Jürgenson</a:t>
            </a:r>
          </a:p>
          <a:p>
            <a:r>
              <a:rPr lang="et-EE" dirty="0"/>
              <a:t>Linnavarade osakonna juhataja</a:t>
            </a:r>
          </a:p>
          <a:p>
            <a:r>
              <a:rPr lang="et-EE"/>
              <a:t>Kunnar.Jurgenson</a:t>
            </a:r>
            <a:r>
              <a:rPr lang="et-EE" dirty="0"/>
              <a:t>@tartu.ee</a:t>
            </a:r>
          </a:p>
          <a:p>
            <a:endParaRPr lang="et-EE" dirty="0"/>
          </a:p>
        </p:txBody>
      </p:sp>
    </p:spTree>
    <p:extLst>
      <p:ext uri="{BB962C8B-B14F-4D97-AF65-F5344CB8AC3E}">
        <p14:creationId xmlns:p14="http://schemas.microsoft.com/office/powerpoint/2010/main" val="25626917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D811-6818-4631-8B27-63BC61F39546}"/>
              </a:ext>
            </a:extLst>
          </p:cNvPr>
          <p:cNvSpPr>
            <a:spLocks noGrp="1"/>
          </p:cNvSpPr>
          <p:nvPr>
            <p:ph type="title"/>
          </p:nvPr>
        </p:nvSpPr>
        <p:spPr/>
        <p:txBody>
          <a:bodyPr/>
          <a:lstStyle/>
          <a:p>
            <a:r>
              <a:rPr lang="et-EE" sz="3600" dirty="0">
                <a:solidFill>
                  <a:srgbClr val="0070C0"/>
                </a:solidFill>
              </a:rPr>
              <a:t>Tartu linnale kuuluvate mitteeluruumide kasutusse andmisega tegeleb Tartu Linnavalitsuse linnavarade osakond</a:t>
            </a:r>
          </a:p>
        </p:txBody>
      </p:sp>
      <p:sp>
        <p:nvSpPr>
          <p:cNvPr id="36" name="TextBox 35"/>
          <p:cNvSpPr txBox="1"/>
          <p:nvPr/>
        </p:nvSpPr>
        <p:spPr>
          <a:xfrm>
            <a:off x="399012" y="2434321"/>
            <a:ext cx="11163510" cy="3733586"/>
          </a:xfrm>
          <a:prstGeom prst="rect">
            <a:avLst/>
          </a:prstGeom>
          <a:noFill/>
        </p:spPr>
        <p:txBody>
          <a:bodyPr wrap="square" numCol="1" rtlCol="0">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Linnavara valitsemisel on erineva otstarbega hooneid ning ruume:</a:t>
            </a:r>
          </a:p>
          <a:p>
            <a:pPr marL="457200" marR="0" lvl="0" indent="-457200" algn="just" defTabSz="914400" rtl="0" eaLnBrk="1" fontAlgn="auto" latinLnBrk="0" hangingPunct="1">
              <a:lnSpc>
                <a:spcPct val="15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linnavalitsuse osakondade ja hallatavate asutuste tegevuseks vajalikud ruumid; </a:t>
            </a:r>
          </a:p>
          <a:p>
            <a:pPr marL="457200" marR="0" lvl="0" indent="-457200" algn="just" defTabSz="914400" rtl="0" eaLnBrk="1" fontAlgn="auto" latinLnBrk="0" hangingPunct="1">
              <a:lnSpc>
                <a:spcPct val="15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mittetulundusühingute tegevuse toetamiseks turuhinnast madalama üüriga ruumid</a:t>
            </a:r>
          </a:p>
          <a:p>
            <a:pPr marL="457200" marR="0" lvl="0" indent="-457200" algn="just" defTabSz="914400" rtl="0" eaLnBrk="1" fontAlgn="auto" latinLnBrk="0" hangingPunct="1">
              <a:lnSpc>
                <a:spcPct val="15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linna poolt moodustaud sihtasutuste ja äriühingutele vajalikud ruumid</a:t>
            </a:r>
          </a:p>
          <a:p>
            <a:pPr marL="457200" marR="0" lvl="0" indent="-457200" algn="just" defTabSz="914400" rtl="0" eaLnBrk="1" fontAlgn="auto" latinLnBrk="0" hangingPunct="1">
              <a:lnSpc>
                <a:spcPct val="15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äripinnad linnale tulu teenimiseks turuhinnale vastava üüriga</a:t>
            </a:r>
          </a:p>
          <a:p>
            <a:pPr marL="457200" marR="0" lvl="0" indent="-457200" algn="just" defTabSz="914400" rtl="0" eaLnBrk="1" fontAlgn="auto" latinLnBrk="0" hangingPunct="1">
              <a:lnSpc>
                <a:spcPct val="15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pikemas perspektiivis võõrandatavad hooned, mille realiseerimine hetkel ei ole võimalik  või lammutatavad hooned.</a:t>
            </a:r>
          </a:p>
        </p:txBody>
      </p:sp>
    </p:spTree>
    <p:extLst>
      <p:ext uri="{BB962C8B-B14F-4D97-AF65-F5344CB8AC3E}">
        <p14:creationId xmlns:p14="http://schemas.microsoft.com/office/powerpoint/2010/main" val="26560403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D811-6818-4631-8B27-63BC61F39546}"/>
              </a:ext>
            </a:extLst>
          </p:cNvPr>
          <p:cNvSpPr>
            <a:spLocks noGrp="1"/>
          </p:cNvSpPr>
          <p:nvPr>
            <p:ph type="title"/>
          </p:nvPr>
        </p:nvSpPr>
        <p:spPr/>
        <p:txBody>
          <a:bodyPr/>
          <a:lstStyle/>
          <a:p>
            <a:r>
              <a:rPr lang="et-EE" sz="3600" dirty="0">
                <a:solidFill>
                  <a:srgbClr val="0070C0"/>
                </a:solidFill>
              </a:rPr>
              <a:t>LVO üüripindade kasutus seisuga 09.09.2022</a:t>
            </a:r>
          </a:p>
        </p:txBody>
      </p:sp>
      <p:graphicFrame>
        <p:nvGraphicFramePr>
          <p:cNvPr id="5" name="Tabel 4">
            <a:extLst>
              <a:ext uri="{FF2B5EF4-FFF2-40B4-BE49-F238E27FC236}">
                <a16:creationId xmlns:a16="http://schemas.microsoft.com/office/drawing/2014/main" id="{93231FBC-B296-4935-405E-09A0D03F6B2B}"/>
              </a:ext>
            </a:extLst>
          </p:cNvPr>
          <p:cNvGraphicFramePr>
            <a:graphicFrameLocks noGrp="1"/>
          </p:cNvGraphicFramePr>
          <p:nvPr>
            <p:extLst>
              <p:ext uri="{D42A27DB-BD31-4B8C-83A1-F6EECF244321}">
                <p14:modId xmlns:p14="http://schemas.microsoft.com/office/powerpoint/2010/main" val="3168167001"/>
              </p:ext>
            </p:extLst>
          </p:nvPr>
        </p:nvGraphicFramePr>
        <p:xfrm>
          <a:off x="919163" y="1776413"/>
          <a:ext cx="8136550" cy="2956109"/>
        </p:xfrm>
        <a:graphic>
          <a:graphicData uri="http://schemas.openxmlformats.org/drawingml/2006/table">
            <a:tbl>
              <a:tblPr>
                <a:tableStyleId>{5C22544A-7EE6-4342-B048-85BDC9FD1C3A}</a:tableStyleId>
              </a:tblPr>
              <a:tblGrid>
                <a:gridCol w="3505330">
                  <a:extLst>
                    <a:ext uri="{9D8B030D-6E8A-4147-A177-3AD203B41FA5}">
                      <a16:colId xmlns:a16="http://schemas.microsoft.com/office/drawing/2014/main" val="2888118744"/>
                    </a:ext>
                  </a:extLst>
                </a:gridCol>
                <a:gridCol w="1169113">
                  <a:extLst>
                    <a:ext uri="{9D8B030D-6E8A-4147-A177-3AD203B41FA5}">
                      <a16:colId xmlns:a16="http://schemas.microsoft.com/office/drawing/2014/main" val="4133102545"/>
                    </a:ext>
                  </a:extLst>
                </a:gridCol>
                <a:gridCol w="3462107">
                  <a:extLst>
                    <a:ext uri="{9D8B030D-6E8A-4147-A177-3AD203B41FA5}">
                      <a16:colId xmlns:a16="http://schemas.microsoft.com/office/drawing/2014/main" val="1917375219"/>
                    </a:ext>
                  </a:extLst>
                </a:gridCol>
              </a:tblGrid>
              <a:tr h="647529">
                <a:tc>
                  <a:txBody>
                    <a:bodyPr/>
                    <a:lstStyle/>
                    <a:p>
                      <a:pPr algn="r" rtl="0" fontAlgn="ctr"/>
                      <a:r>
                        <a:rPr lang="en-US" sz="2400" u="none" strike="noStrike" dirty="0">
                          <a:solidFill>
                            <a:srgbClr val="0070C0"/>
                          </a:solidFill>
                          <a:effectLst/>
                          <a:latin typeface="+mn-lt"/>
                        </a:rPr>
                        <a:t> </a:t>
                      </a:r>
                      <a:endParaRPr lang="en-US" sz="2400" b="0" i="0" u="none" strike="noStrike" dirty="0">
                        <a:solidFill>
                          <a:srgbClr val="0070C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2000" u="none" strike="noStrike" dirty="0">
                          <a:solidFill>
                            <a:srgbClr val="0070C0"/>
                          </a:solidFill>
                          <a:effectLst/>
                          <a:latin typeface="+mn-lt"/>
                        </a:rPr>
                        <a:t>Arv</a:t>
                      </a:r>
                      <a:endParaRPr lang="en-US" sz="2000" b="0" i="0" u="none" strike="noStrike" dirty="0">
                        <a:solidFill>
                          <a:srgbClr val="0070C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2000" u="none" strike="noStrike" dirty="0" err="1">
                          <a:solidFill>
                            <a:srgbClr val="0070C0"/>
                          </a:solidFill>
                          <a:effectLst/>
                          <a:latin typeface="+mn-lt"/>
                        </a:rPr>
                        <a:t>Pind</a:t>
                      </a:r>
                      <a:r>
                        <a:rPr lang="en-US" sz="2000" u="none" strike="noStrike" dirty="0">
                          <a:solidFill>
                            <a:srgbClr val="0070C0"/>
                          </a:solidFill>
                          <a:effectLst/>
                          <a:latin typeface="+mn-lt"/>
                        </a:rPr>
                        <a:t>, m</a:t>
                      </a:r>
                      <a:r>
                        <a:rPr lang="en-US" sz="2000" u="none" strike="noStrike" baseline="30000" dirty="0">
                          <a:solidFill>
                            <a:srgbClr val="0070C0"/>
                          </a:solidFill>
                          <a:effectLst/>
                          <a:latin typeface="+mn-lt"/>
                        </a:rPr>
                        <a:t>2</a:t>
                      </a:r>
                      <a:endParaRPr lang="en-US" sz="2000" b="0" i="0" u="none" strike="noStrike" dirty="0">
                        <a:solidFill>
                          <a:srgbClr val="0070C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6384086"/>
                  </a:ext>
                </a:extLst>
              </a:tr>
              <a:tr h="577145">
                <a:tc>
                  <a:txBody>
                    <a:bodyPr/>
                    <a:lstStyle/>
                    <a:p>
                      <a:pPr lvl="1" algn="l" rtl="0" fontAlgn="ctr"/>
                      <a:r>
                        <a:rPr lang="et-EE" sz="2000" u="none" strike="noStrike" dirty="0">
                          <a:solidFill>
                            <a:srgbClr val="0070C0"/>
                          </a:solidFill>
                          <a:effectLst/>
                          <a:latin typeface="+mn-lt"/>
                        </a:rPr>
                        <a:t>Üürilepingud</a:t>
                      </a:r>
                      <a:endParaRPr lang="en-US" sz="2000" b="0" i="0" u="none" strike="noStrike" dirty="0">
                        <a:solidFill>
                          <a:srgbClr val="0070C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t-EE" sz="2000" b="0" i="0" u="none" strike="noStrike" dirty="0">
                          <a:solidFill>
                            <a:srgbClr val="0070C0"/>
                          </a:solidFill>
                          <a:effectLst/>
                          <a:latin typeface="+mn-lt"/>
                        </a:rPr>
                        <a:t>126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t-EE" sz="2000" b="0" i="0" u="none" strike="noStrike" dirty="0">
                          <a:solidFill>
                            <a:srgbClr val="0070C0"/>
                          </a:solidFill>
                          <a:effectLst/>
                          <a:latin typeface="+mn-lt"/>
                        </a:rPr>
                        <a:t>35372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6910877"/>
                  </a:ext>
                </a:extLst>
              </a:tr>
              <a:tr h="577145">
                <a:tc>
                  <a:txBody>
                    <a:bodyPr/>
                    <a:lstStyle/>
                    <a:p>
                      <a:pPr lvl="1" algn="l" rtl="0" fontAlgn="ctr"/>
                      <a:r>
                        <a:rPr lang="et-EE" sz="2000" b="0" i="0" u="none" strike="noStrike" dirty="0">
                          <a:solidFill>
                            <a:srgbClr val="0070C0"/>
                          </a:solidFill>
                          <a:effectLst/>
                          <a:latin typeface="+mn-lt"/>
                        </a:rPr>
                        <a:t>Tasuta</a:t>
                      </a:r>
                      <a:r>
                        <a:rPr lang="et-EE" sz="2000" b="0" i="0" u="none" strike="noStrike" baseline="0" dirty="0">
                          <a:solidFill>
                            <a:srgbClr val="0070C0"/>
                          </a:solidFill>
                          <a:effectLst/>
                          <a:latin typeface="+mn-lt"/>
                        </a:rPr>
                        <a:t> kasutuses</a:t>
                      </a:r>
                      <a:endParaRPr lang="en-US" sz="2000" b="0" i="0" u="none" strike="noStrike" dirty="0">
                        <a:solidFill>
                          <a:srgbClr val="0070C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t-EE" sz="2000" b="0" i="0" u="none" strike="noStrike" dirty="0">
                          <a:solidFill>
                            <a:srgbClr val="0070C0"/>
                          </a:solidFill>
                          <a:effectLst/>
                          <a:latin typeface="+mn-lt"/>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t-EE" sz="2000" b="0" i="0" u="none" strike="noStrike" dirty="0">
                          <a:solidFill>
                            <a:srgbClr val="0070C0"/>
                          </a:solidFill>
                          <a:effectLst/>
                          <a:latin typeface="+mn-lt"/>
                        </a:rPr>
                        <a:t>34078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902813"/>
                  </a:ext>
                </a:extLst>
              </a:tr>
              <a:tr h="577145">
                <a:tc>
                  <a:txBody>
                    <a:bodyPr/>
                    <a:lstStyle/>
                    <a:p>
                      <a:pPr lvl="1" algn="l" rtl="0" fontAlgn="ctr"/>
                      <a:r>
                        <a:rPr lang="et-EE" sz="2000" b="0" i="0" u="none" strike="noStrike" dirty="0">
                          <a:solidFill>
                            <a:srgbClr val="0070C0"/>
                          </a:solidFill>
                          <a:effectLst/>
                          <a:latin typeface="+mn-lt"/>
                        </a:rPr>
                        <a:t>Vabad pinnad</a:t>
                      </a:r>
                      <a:endParaRPr lang="en-US" sz="2000" b="0" i="0" u="none" strike="noStrike" dirty="0">
                        <a:solidFill>
                          <a:srgbClr val="0070C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t-EE" sz="2000" b="0" i="0" u="none" strike="noStrike" dirty="0">
                          <a:solidFill>
                            <a:srgbClr val="0070C0"/>
                          </a:solidFill>
                          <a:effectLst/>
                          <a:latin typeface="+mn-lt"/>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t-EE" sz="2000" b="0" i="0" u="none" strike="noStrike" dirty="0">
                          <a:solidFill>
                            <a:srgbClr val="0070C0"/>
                          </a:solidFill>
                          <a:effectLst/>
                          <a:latin typeface="+mn-lt"/>
                        </a:rPr>
                        <a:t>2798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0906058"/>
                  </a:ext>
                </a:extLst>
              </a:tr>
              <a:tr h="577145">
                <a:tc>
                  <a:txBody>
                    <a:bodyPr/>
                    <a:lstStyle/>
                    <a:p>
                      <a:pPr lvl="1" algn="l" rtl="0" fontAlgn="ctr"/>
                      <a:r>
                        <a:rPr lang="et-EE" sz="2000" b="0" i="0" u="none" strike="noStrike" dirty="0">
                          <a:solidFill>
                            <a:srgbClr val="0070C0"/>
                          </a:solidFill>
                          <a:effectLst/>
                          <a:latin typeface="+mn-lt"/>
                        </a:rPr>
                        <a:t>Sõlmitud lepinguid kokku</a:t>
                      </a:r>
                      <a:endParaRPr lang="en-US" sz="2000" b="0" i="0" u="none" strike="noStrike" dirty="0">
                        <a:solidFill>
                          <a:srgbClr val="0070C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t-EE" sz="2000" b="0" i="0" u="none" strike="noStrike" dirty="0">
                          <a:solidFill>
                            <a:srgbClr val="0070C0"/>
                          </a:solidFill>
                          <a:effectLst/>
                          <a:latin typeface="+mn-lt"/>
                        </a:rPr>
                        <a:t>161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t-EE" sz="2000" b="0" i="0" u="none" strike="noStrike" dirty="0">
                        <a:solidFill>
                          <a:srgbClr val="0070C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8827946"/>
                  </a:ext>
                </a:extLst>
              </a:tr>
            </a:tbl>
          </a:graphicData>
        </a:graphic>
      </p:graphicFrame>
    </p:spTree>
    <p:extLst>
      <p:ext uri="{BB962C8B-B14F-4D97-AF65-F5344CB8AC3E}">
        <p14:creationId xmlns:p14="http://schemas.microsoft.com/office/powerpoint/2010/main" val="12132708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D811-6818-4631-8B27-63BC61F39546}"/>
              </a:ext>
            </a:extLst>
          </p:cNvPr>
          <p:cNvSpPr>
            <a:spLocks noGrp="1"/>
          </p:cNvSpPr>
          <p:nvPr>
            <p:ph type="title"/>
          </p:nvPr>
        </p:nvSpPr>
        <p:spPr/>
        <p:txBody>
          <a:bodyPr/>
          <a:lstStyle/>
          <a:p>
            <a:r>
              <a:rPr lang="et-EE" sz="3600" dirty="0">
                <a:solidFill>
                  <a:srgbClr val="0070C0"/>
                </a:solidFill>
              </a:rPr>
              <a:t>Äriruumide kasutusse andmine</a:t>
            </a:r>
          </a:p>
        </p:txBody>
      </p:sp>
      <p:sp>
        <p:nvSpPr>
          <p:cNvPr id="36" name="TextBox 35"/>
          <p:cNvSpPr txBox="1"/>
          <p:nvPr/>
        </p:nvSpPr>
        <p:spPr>
          <a:xfrm>
            <a:off x="399012" y="1380583"/>
            <a:ext cx="11556274" cy="4401205"/>
          </a:xfrm>
          <a:prstGeom prst="rect">
            <a:avLst/>
          </a:prstGeom>
          <a:noFill/>
        </p:spPr>
        <p:txBody>
          <a:bodyPr wrap="square" numCol="1" rtlCol="0">
            <a:spAutoFit/>
          </a:bodyPr>
          <a:lstStyle/>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Äriühingutele antakse vabu ruume kasutusse kirjalike enampakkumiste korras ning lähtudes kehtivatest turuhindadest.</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Kasutajatele, kelle üürilepingu tähtaeg on lõppemas ja kes soovivad jätkata ruumide kasutamist, on üürilepingu tähtaega otsustuskorras pikendatud tingimusel, et üürniku poolt tasutav üür vastab piirkonna turuüürile ning üürnikul on siiani olnud korrektne maksekäitumine.</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Linnale kuuluvates amortiseerunud laohoonetes (nt Jaamamõisa piirkond) on seoses hoonete lammutamisega tulevikus sõlmitud tähtaega määramata lepingud ja tulenevalt  hoonete halvast seisukorrast jäävad üürid vahemikku 0,3 kuni 0,7 eurot/</a:t>
            </a:r>
            <a:r>
              <a:rPr kumimoji="0" lang="et-EE" sz="2000" b="0" i="0" u="none" strike="noStrike" kern="1200" cap="none" spc="0" normalizeH="0" baseline="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 m</a:t>
            </a:r>
            <a:r>
              <a:rPr kumimoji="0" lang="et-EE" sz="2000" b="0" i="0" u="none" strike="noStrike" kern="1200" cap="none" spc="0" normalizeH="0" baseline="3000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2</a:t>
            </a: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 kuus.</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Info äriruumide kohta on leitav internetis aadressil: </a:t>
            </a:r>
            <a:r>
              <a:rPr kumimoji="0" lang="et-EE" sz="2000" b="0" i="0" u="none" strike="noStrike" kern="1200" cap="none" spc="0" normalizeH="0" baseline="0" noProof="0" dirty="0">
                <a:ln>
                  <a:noFill/>
                </a:ln>
                <a:solidFill>
                  <a:srgbClr val="0070C0"/>
                </a:solidFill>
                <a:effectLst/>
                <a:uLnTx/>
                <a:uFillTx/>
                <a:latin typeface="Montserrat Light"/>
                <a:ea typeface="+mn-ea"/>
                <a:cs typeface="+mn-cs"/>
                <a:hlinkClick r:id="rId2">
                  <a:extLst>
                    <a:ext uri="{A12FA001-AC4F-418D-AE19-62706E023703}">
                      <ahyp:hlinkClr xmlns:ahyp="http://schemas.microsoft.com/office/drawing/2018/hyperlinkcolor" xmlns="" val="tx"/>
                    </a:ext>
                  </a:extLst>
                </a:hlinkClick>
              </a:rPr>
              <a:t>https://www.tartu.ee/elkis/rent/</a:t>
            </a:r>
            <a:endParaRPr kumimoji="0" lang="et-EE" sz="2000" b="0" i="0" u="none" strike="noStrike" kern="1200" cap="none" spc="0" normalizeH="0" baseline="0" noProof="0" dirty="0">
              <a:ln>
                <a:noFill/>
              </a:ln>
              <a:solidFill>
                <a:srgbClr val="0070C0"/>
              </a:solidFill>
              <a:effectLst/>
              <a:uLnTx/>
              <a:uFillTx/>
              <a:latin typeface="Montserrat Ligh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Enampakkumiste korral avaldab LVO kuulutuse Tartu linna kodulehel (</a:t>
            </a:r>
            <a:r>
              <a:rPr kumimoji="0" lang="et-EE" sz="2000" b="0" i="0" u="none" strike="noStrike" kern="1200" cap="none" spc="0" normalizeH="0" baseline="0" noProof="0" dirty="0">
                <a:ln>
                  <a:noFill/>
                </a:ln>
                <a:solidFill>
                  <a:srgbClr val="0070C0"/>
                </a:solidFill>
                <a:effectLst/>
                <a:uLnTx/>
                <a:uFillTx/>
                <a:latin typeface="Montserrat Light"/>
                <a:ea typeface="+mn-ea"/>
                <a:cs typeface="+mn-cs"/>
                <a:hlinkClick r:id="rId3">
                  <a:extLst>
                    <a:ext uri="{A12FA001-AC4F-418D-AE19-62706E023703}">
                      <ahyp:hlinkClr xmlns:ahyp="http://schemas.microsoft.com/office/drawing/2018/hyperlinkcolor" xmlns="" val="tx"/>
                    </a:ext>
                  </a:extLst>
                </a:hlinkClick>
              </a:rPr>
              <a:t>www.tartu.ee/linnavarad</a:t>
            </a: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 ja </a:t>
            </a:r>
            <a:r>
              <a:rPr kumimoji="0" lang="et-EE" sz="2000" b="0" i="0" u="none" strike="noStrike" kern="1200" cap="none" spc="0" normalizeH="0" baseline="0" noProof="0" dirty="0">
                <a:ln>
                  <a:noFill/>
                </a:ln>
                <a:solidFill>
                  <a:srgbClr val="0070C0"/>
                </a:solidFill>
                <a:effectLst/>
                <a:uLnTx/>
                <a:uFillTx/>
                <a:latin typeface="Montserrat Light"/>
                <a:ea typeface="+mn-ea"/>
                <a:cs typeface="+mn-cs"/>
                <a:hlinkClick r:id="rId4">
                  <a:extLst>
                    <a:ext uri="{A12FA001-AC4F-418D-AE19-62706E023703}">
                      <ahyp:hlinkClr xmlns:ahyp="http://schemas.microsoft.com/office/drawing/2018/hyperlinkcolor" xmlns="" val="tx"/>
                    </a:ext>
                  </a:extLst>
                </a:hlinkClick>
              </a:rPr>
              <a:t>www.tartu.ee</a:t>
            </a: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Lisaks reklaamitakse äriruumide üürimist kinnisvaraportaalis </a:t>
            </a:r>
            <a:r>
              <a:rPr kumimoji="0" lang="et-EE" sz="2000" b="0" i="0" u="none" strike="noStrike" kern="1200" cap="none" spc="0" normalizeH="0" baseline="0" noProof="0" dirty="0">
                <a:ln>
                  <a:noFill/>
                </a:ln>
                <a:solidFill>
                  <a:srgbClr val="0070C0"/>
                </a:solidFill>
                <a:effectLst/>
                <a:uLnTx/>
                <a:uFillTx/>
                <a:latin typeface="Montserrat Light"/>
                <a:ea typeface="+mn-ea"/>
                <a:cs typeface="+mn-cs"/>
                <a:hlinkClick r:id="rId5">
                  <a:extLst>
                    <a:ext uri="{A12FA001-AC4F-418D-AE19-62706E023703}">
                      <ahyp:hlinkClr xmlns:ahyp="http://schemas.microsoft.com/office/drawing/2018/hyperlinkcolor" xmlns="" val="tx"/>
                    </a:ext>
                  </a:extLst>
                </a:hlinkClick>
              </a:rPr>
              <a:t>www.kv.ee</a:t>
            </a:r>
            <a:r>
              <a:rPr kumimoji="0" lang="et-EE" sz="2000" b="0" i="0" u="none" strike="noStrike" kern="1200" cap="none" spc="0" normalizeH="0" baseline="0" noProof="0" dirty="0">
                <a:ln>
                  <a:noFill/>
                </a:ln>
                <a:solidFill>
                  <a:srgbClr val="0070C0"/>
                </a:solidFill>
                <a:effectLst/>
                <a:uLnTx/>
                <a:uFillTx/>
                <a:latin typeface="Montserrat Light"/>
                <a:ea typeface="+mn-ea"/>
                <a:cs typeface="+mn-cs"/>
              </a:rPr>
              <a:t> </a:t>
            </a:r>
          </a:p>
        </p:txBody>
      </p:sp>
    </p:spTree>
    <p:extLst>
      <p:ext uri="{BB962C8B-B14F-4D97-AF65-F5344CB8AC3E}">
        <p14:creationId xmlns:p14="http://schemas.microsoft.com/office/powerpoint/2010/main" val="16095257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D1E85F7-1412-6F1C-19E3-BEEFF3E57F65}"/>
              </a:ext>
            </a:extLst>
          </p:cNvPr>
          <p:cNvSpPr>
            <a:spLocks noGrp="1"/>
          </p:cNvSpPr>
          <p:nvPr>
            <p:ph type="title"/>
          </p:nvPr>
        </p:nvSpPr>
        <p:spPr/>
        <p:txBody>
          <a:bodyPr/>
          <a:lstStyle/>
          <a:p>
            <a:r>
              <a:rPr lang="et-EE" sz="3200" dirty="0">
                <a:solidFill>
                  <a:srgbClr val="0070C0"/>
                </a:solidFill>
              </a:rPr>
              <a:t>Äriruumide üürilepingute ja tasuta kasutamise lepingute </a:t>
            </a:r>
            <a:r>
              <a:rPr lang="et-EE" dirty="0">
                <a:solidFill>
                  <a:srgbClr val="0070C0"/>
                </a:solidFill>
              </a:rPr>
              <a:t>arv</a:t>
            </a:r>
            <a:r>
              <a:rPr lang="et-EE" sz="3200" dirty="0">
                <a:solidFill>
                  <a:srgbClr val="0070C0"/>
                </a:solidFill>
              </a:rPr>
              <a:t> </a:t>
            </a:r>
            <a:endParaRPr lang="et-EE" dirty="0">
              <a:solidFill>
                <a:srgbClr val="0070C0"/>
              </a:solidFill>
            </a:endParaRPr>
          </a:p>
        </p:txBody>
      </p:sp>
      <p:sp>
        <p:nvSpPr>
          <p:cNvPr id="3" name="Sisu kohatäide 2">
            <a:extLst>
              <a:ext uri="{FF2B5EF4-FFF2-40B4-BE49-F238E27FC236}">
                <a16:creationId xmlns:a16="http://schemas.microsoft.com/office/drawing/2014/main" id="{B7EE227F-9B1E-3ECE-9D0C-093200E92B53}"/>
              </a:ext>
            </a:extLst>
          </p:cNvPr>
          <p:cNvSpPr>
            <a:spLocks noGrp="1"/>
          </p:cNvSpPr>
          <p:nvPr>
            <p:ph idx="1"/>
          </p:nvPr>
        </p:nvSpPr>
        <p:spPr>
          <a:xfrm>
            <a:off x="452284" y="1563329"/>
            <a:ext cx="10982665" cy="4594780"/>
          </a:xfrm>
        </p:spPr>
        <p:txBody>
          <a:bodyPr>
            <a:normAutofit fontScale="85000" lnSpcReduction="20000"/>
          </a:bodyPr>
          <a:lstStyle/>
          <a:p>
            <a:pPr marL="0" indent="0">
              <a:buNone/>
            </a:pPr>
            <a:r>
              <a:rPr lang="et-EE" sz="1800" dirty="0">
                <a:solidFill>
                  <a:srgbClr val="0070C0"/>
                </a:solidFill>
              </a:rPr>
              <a:t>Äriruumide üürilepingute ja tasuta kasutamise lepingute sõlmimine seisuga 09.09.2022 ja eelneva kolme aasta lõikes on järgmine:</a:t>
            </a:r>
          </a:p>
          <a:p>
            <a:r>
              <a:rPr lang="et-EE" sz="1800" dirty="0">
                <a:solidFill>
                  <a:srgbClr val="0070C0"/>
                </a:solidFill>
              </a:rPr>
              <a:t>Äriruumide üürilepingud</a:t>
            </a:r>
          </a:p>
          <a:p>
            <a:pPr>
              <a:buFontTx/>
              <a:buChar char="-"/>
            </a:pPr>
            <a:r>
              <a:rPr lang="et-EE" sz="1800" dirty="0">
                <a:solidFill>
                  <a:srgbClr val="0070C0"/>
                </a:solidFill>
              </a:rPr>
              <a:t>126 seisuga 09.09.2022 </a:t>
            </a:r>
          </a:p>
          <a:p>
            <a:pPr>
              <a:buFontTx/>
              <a:buChar char="-"/>
            </a:pPr>
            <a:r>
              <a:rPr lang="et-EE" sz="1800" dirty="0">
                <a:solidFill>
                  <a:srgbClr val="0070C0"/>
                </a:solidFill>
              </a:rPr>
              <a:t>149 aastal 2021</a:t>
            </a:r>
          </a:p>
          <a:p>
            <a:pPr>
              <a:buFontTx/>
              <a:buChar char="-"/>
            </a:pPr>
            <a:r>
              <a:rPr lang="et-EE" sz="1800" dirty="0">
                <a:solidFill>
                  <a:srgbClr val="0070C0"/>
                </a:solidFill>
              </a:rPr>
              <a:t>137 aastal 2020</a:t>
            </a:r>
          </a:p>
          <a:p>
            <a:pPr>
              <a:buFontTx/>
              <a:buChar char="-"/>
            </a:pPr>
            <a:r>
              <a:rPr lang="et-EE" sz="1800" dirty="0">
                <a:solidFill>
                  <a:srgbClr val="0070C0"/>
                </a:solidFill>
              </a:rPr>
              <a:t>134 aastal 2019  </a:t>
            </a:r>
          </a:p>
          <a:p>
            <a:r>
              <a:rPr lang="et-EE" sz="1800" dirty="0">
                <a:solidFill>
                  <a:srgbClr val="0070C0"/>
                </a:solidFill>
              </a:rPr>
              <a:t>Tasuta kasutamise lepingud</a:t>
            </a:r>
          </a:p>
          <a:p>
            <a:pPr>
              <a:buFontTx/>
              <a:buChar char="-"/>
            </a:pPr>
            <a:r>
              <a:rPr lang="et-EE" sz="1800" dirty="0">
                <a:solidFill>
                  <a:srgbClr val="0070C0"/>
                </a:solidFill>
              </a:rPr>
              <a:t>35 seisuga 09.09.2022</a:t>
            </a:r>
          </a:p>
          <a:p>
            <a:pPr>
              <a:buFontTx/>
              <a:buChar char="-"/>
            </a:pPr>
            <a:r>
              <a:rPr lang="et-EE" sz="1800" dirty="0">
                <a:solidFill>
                  <a:srgbClr val="0070C0"/>
                </a:solidFill>
              </a:rPr>
              <a:t>32 aastal 2021</a:t>
            </a:r>
          </a:p>
          <a:p>
            <a:pPr>
              <a:buFontTx/>
              <a:buChar char="-"/>
            </a:pPr>
            <a:r>
              <a:rPr lang="et-EE" sz="1800" dirty="0">
                <a:solidFill>
                  <a:srgbClr val="0070C0"/>
                </a:solidFill>
              </a:rPr>
              <a:t>34 aastal 2020</a:t>
            </a:r>
          </a:p>
          <a:p>
            <a:pPr>
              <a:buFontTx/>
              <a:buChar char="-"/>
            </a:pPr>
            <a:r>
              <a:rPr lang="et-EE" sz="1800" dirty="0">
                <a:solidFill>
                  <a:srgbClr val="0070C0"/>
                </a:solidFill>
              </a:rPr>
              <a:t>34 aastal 2019</a:t>
            </a:r>
          </a:p>
          <a:p>
            <a:pPr>
              <a:buFont typeface="Wingdings" panose="05000000000000000000" pitchFamily="2" charset="2"/>
              <a:buChar char="q"/>
            </a:pPr>
            <a:r>
              <a:rPr lang="et-EE" sz="1800" dirty="0">
                <a:solidFill>
                  <a:srgbClr val="0070C0"/>
                </a:solidFill>
              </a:rPr>
              <a:t>Eelneva kümne aasta jooksul, so aastast 2012 on sõlmitud aastas keskmiselt 140 äriruumide üürilepingut ja 40 tasuta kasutamise lepingut. Üürilepingute ja tasuta kasutamise lepingute osakaal ei ole oluliselt muutunud. Eesmärk on vähendada tasuta kasutamise lepingute arvu ja suurendada linna tulu tõstvat äriruumide üürilepingute osakaalu pindade kasutusele andmisel. </a:t>
            </a:r>
          </a:p>
        </p:txBody>
      </p:sp>
    </p:spTree>
    <p:extLst>
      <p:ext uri="{BB962C8B-B14F-4D97-AF65-F5344CB8AC3E}">
        <p14:creationId xmlns:p14="http://schemas.microsoft.com/office/powerpoint/2010/main" val="14374798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a:extLst>
              <a:ext uri="{FF2B5EF4-FFF2-40B4-BE49-F238E27FC236}">
                <a16:creationId xmlns:a16="http://schemas.microsoft.com/office/drawing/2014/main" id="{AC3C8460-1B10-1F61-B3D0-F5C353014E4A}"/>
              </a:ext>
            </a:extLst>
          </p:cNvPr>
          <p:cNvGraphicFramePr>
            <a:graphicFrameLocks/>
          </p:cNvGraphicFramePr>
          <p:nvPr/>
        </p:nvGraphicFramePr>
        <p:xfrm>
          <a:off x="943342" y="429905"/>
          <a:ext cx="10305316" cy="59981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99828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D0ADFEA-BC82-4610-255C-54A01673919F}"/>
              </a:ext>
            </a:extLst>
          </p:cNvPr>
          <p:cNvSpPr>
            <a:spLocks noGrp="1"/>
          </p:cNvSpPr>
          <p:nvPr>
            <p:ph type="title"/>
          </p:nvPr>
        </p:nvSpPr>
        <p:spPr/>
        <p:txBody>
          <a:bodyPr/>
          <a:lstStyle/>
          <a:p>
            <a:r>
              <a:rPr lang="et-EE" sz="3200" dirty="0">
                <a:solidFill>
                  <a:srgbClr val="0070C0"/>
                </a:solidFill>
              </a:rPr>
              <a:t>Äriruumide üürilepingute ja tasuta kasutamise pindade muutus </a:t>
            </a:r>
            <a:endParaRPr lang="et-EE" dirty="0">
              <a:solidFill>
                <a:srgbClr val="0070C0"/>
              </a:solidFill>
            </a:endParaRPr>
          </a:p>
        </p:txBody>
      </p:sp>
      <p:sp>
        <p:nvSpPr>
          <p:cNvPr id="3" name="Sisu kohatäide 2">
            <a:extLst>
              <a:ext uri="{FF2B5EF4-FFF2-40B4-BE49-F238E27FC236}">
                <a16:creationId xmlns:a16="http://schemas.microsoft.com/office/drawing/2014/main" id="{D0FA44C2-E2FC-E278-25B1-3CC66C402B65}"/>
              </a:ext>
            </a:extLst>
          </p:cNvPr>
          <p:cNvSpPr>
            <a:spLocks noGrp="1"/>
          </p:cNvSpPr>
          <p:nvPr>
            <p:ph idx="1"/>
          </p:nvPr>
        </p:nvSpPr>
        <p:spPr/>
        <p:txBody>
          <a:bodyPr>
            <a:normAutofit fontScale="62500" lnSpcReduction="20000"/>
          </a:bodyPr>
          <a:lstStyle/>
          <a:p>
            <a:pPr marL="0" indent="0">
              <a:buNone/>
            </a:pPr>
            <a:r>
              <a:rPr lang="et-EE" sz="2400" dirty="0">
                <a:solidFill>
                  <a:srgbClr val="0070C0"/>
                </a:solidFill>
              </a:rPr>
              <a:t>Äriruumide üürilepingute ja tasuta kasutamise pinna suurused </a:t>
            </a:r>
            <a:r>
              <a:rPr lang="et-EE" dirty="0">
                <a:solidFill>
                  <a:srgbClr val="0070C0"/>
                </a:solidFill>
              </a:rPr>
              <a:t>(</a:t>
            </a:r>
            <a:r>
              <a:rPr lang="et-EE" dirty="0">
                <a:solidFill>
                  <a:srgbClr val="0070C0"/>
                </a:solidFill>
                <a:effectLst/>
                <a:ea typeface="Times New Roman" panose="02020603050405020304" pitchFamily="18" charset="0"/>
                <a:cs typeface="Calibri" panose="020F0502020204030204" pitchFamily="34" charset="0"/>
              </a:rPr>
              <a:t>m</a:t>
            </a:r>
            <a:r>
              <a:rPr lang="et-EE" baseline="30000" dirty="0">
                <a:solidFill>
                  <a:srgbClr val="0070C0"/>
                </a:solidFill>
                <a:effectLst/>
                <a:ea typeface="Times New Roman" panose="02020603050405020304" pitchFamily="18" charset="0"/>
                <a:cs typeface="Calibri" panose="020F0502020204030204" pitchFamily="34" charset="0"/>
              </a:rPr>
              <a:t>2</a:t>
            </a:r>
            <a:r>
              <a:rPr lang="et-EE" dirty="0">
                <a:solidFill>
                  <a:srgbClr val="0070C0"/>
                </a:solidFill>
              </a:rPr>
              <a:t>) seisuga 09.09.2022 ja </a:t>
            </a:r>
            <a:r>
              <a:rPr lang="et-EE" sz="2400" dirty="0">
                <a:solidFill>
                  <a:srgbClr val="0070C0"/>
                </a:solidFill>
              </a:rPr>
              <a:t>eelneva kolme aasta lõikes on järgmised:</a:t>
            </a:r>
          </a:p>
          <a:p>
            <a:r>
              <a:rPr lang="et-EE" sz="2400" dirty="0">
                <a:solidFill>
                  <a:srgbClr val="0070C0"/>
                </a:solidFill>
              </a:rPr>
              <a:t>Äriruumide üürilepingute alusel</a:t>
            </a:r>
          </a:p>
          <a:p>
            <a:pPr>
              <a:buFontTx/>
              <a:buChar char="-"/>
            </a:pPr>
            <a:r>
              <a:rPr lang="et-EE" sz="2400" dirty="0">
                <a:solidFill>
                  <a:srgbClr val="0070C0"/>
                </a:solidFill>
              </a:rPr>
              <a:t>35 372 seisuga 09.09.2022 </a:t>
            </a:r>
          </a:p>
          <a:p>
            <a:pPr>
              <a:buFontTx/>
              <a:buChar char="-"/>
            </a:pPr>
            <a:r>
              <a:rPr lang="et-EE" sz="2400" dirty="0">
                <a:solidFill>
                  <a:srgbClr val="0070C0"/>
                </a:solidFill>
              </a:rPr>
              <a:t>44 613 aastal 2021  </a:t>
            </a:r>
          </a:p>
          <a:p>
            <a:pPr>
              <a:buFontTx/>
              <a:buChar char="-"/>
            </a:pPr>
            <a:r>
              <a:rPr lang="et-EE" dirty="0">
                <a:solidFill>
                  <a:srgbClr val="0070C0"/>
                </a:solidFill>
              </a:rPr>
              <a:t>43 499</a:t>
            </a:r>
            <a:r>
              <a:rPr lang="et-EE" sz="2400" dirty="0">
                <a:solidFill>
                  <a:srgbClr val="0070C0"/>
                </a:solidFill>
              </a:rPr>
              <a:t> aastal 2020</a:t>
            </a:r>
          </a:p>
          <a:p>
            <a:pPr>
              <a:buFontTx/>
              <a:buChar char="-"/>
            </a:pPr>
            <a:r>
              <a:rPr lang="et-EE" dirty="0">
                <a:solidFill>
                  <a:srgbClr val="0070C0"/>
                </a:solidFill>
              </a:rPr>
              <a:t>35 608</a:t>
            </a:r>
            <a:r>
              <a:rPr lang="et-EE" sz="2400" dirty="0">
                <a:solidFill>
                  <a:srgbClr val="0070C0"/>
                </a:solidFill>
              </a:rPr>
              <a:t> aastal 2019</a:t>
            </a:r>
          </a:p>
          <a:p>
            <a:r>
              <a:rPr lang="et-EE" sz="2400" dirty="0">
                <a:solidFill>
                  <a:srgbClr val="0070C0"/>
                </a:solidFill>
              </a:rPr>
              <a:t>Tasuta kasutamine</a:t>
            </a:r>
          </a:p>
          <a:p>
            <a:pPr>
              <a:buFontTx/>
              <a:buChar char="-"/>
            </a:pPr>
            <a:r>
              <a:rPr lang="et-EE" dirty="0">
                <a:solidFill>
                  <a:srgbClr val="0070C0"/>
                </a:solidFill>
              </a:rPr>
              <a:t>34 078</a:t>
            </a:r>
            <a:r>
              <a:rPr lang="et-EE" sz="2400" dirty="0">
                <a:solidFill>
                  <a:srgbClr val="0070C0"/>
                </a:solidFill>
              </a:rPr>
              <a:t> seisuga 09.09.2022</a:t>
            </a:r>
          </a:p>
          <a:p>
            <a:pPr>
              <a:buFontTx/>
              <a:buChar char="-"/>
            </a:pPr>
            <a:r>
              <a:rPr lang="et-EE" sz="2400" dirty="0">
                <a:solidFill>
                  <a:srgbClr val="0070C0"/>
                </a:solidFill>
              </a:rPr>
              <a:t>27 351 aastal 2021</a:t>
            </a:r>
          </a:p>
          <a:p>
            <a:pPr>
              <a:buFontTx/>
              <a:buChar char="-"/>
            </a:pPr>
            <a:r>
              <a:rPr lang="et-EE" dirty="0">
                <a:solidFill>
                  <a:srgbClr val="0070C0"/>
                </a:solidFill>
              </a:rPr>
              <a:t>30 956</a:t>
            </a:r>
            <a:r>
              <a:rPr lang="et-EE" sz="2400" dirty="0">
                <a:solidFill>
                  <a:srgbClr val="0070C0"/>
                </a:solidFill>
              </a:rPr>
              <a:t> aastal 2020</a:t>
            </a:r>
          </a:p>
          <a:p>
            <a:pPr>
              <a:buFontTx/>
              <a:buChar char="-"/>
            </a:pPr>
            <a:r>
              <a:rPr lang="et-EE" dirty="0">
                <a:solidFill>
                  <a:srgbClr val="0070C0"/>
                </a:solidFill>
              </a:rPr>
              <a:t>36 752</a:t>
            </a:r>
            <a:r>
              <a:rPr lang="et-EE" sz="2400" dirty="0">
                <a:solidFill>
                  <a:srgbClr val="0070C0"/>
                </a:solidFill>
              </a:rPr>
              <a:t> aastal 2019</a:t>
            </a:r>
          </a:p>
          <a:p>
            <a:pPr>
              <a:buFont typeface="Wingdings" panose="05000000000000000000" pitchFamily="2" charset="2"/>
              <a:buChar char="q"/>
            </a:pPr>
            <a:r>
              <a:rPr lang="et-EE" dirty="0">
                <a:solidFill>
                  <a:srgbClr val="0070C0"/>
                </a:solidFill>
              </a:rPr>
              <a:t>Pind on jagunenud äriruumide üürilepingute ja tasuta kasutamise lepingute vahel suhteliselt võrdselt. </a:t>
            </a:r>
            <a:r>
              <a:rPr lang="et-EE" sz="2400" dirty="0">
                <a:solidFill>
                  <a:srgbClr val="0070C0"/>
                </a:solidFill>
              </a:rPr>
              <a:t>Eelneva kümne aasta jooksul, so aastast 2012 on äriruumide üürilepingute alusel kasutatud pinda keskmiselt 39 257 </a:t>
            </a:r>
            <a:r>
              <a:rPr lang="et-EE" dirty="0">
                <a:solidFill>
                  <a:srgbClr val="0070C0"/>
                </a:solidFill>
                <a:effectLst/>
                <a:ea typeface="Times New Roman" panose="02020603050405020304" pitchFamily="18" charset="0"/>
                <a:cs typeface="Calibri" panose="020F0502020204030204" pitchFamily="34" charset="0"/>
              </a:rPr>
              <a:t>m</a:t>
            </a:r>
            <a:r>
              <a:rPr lang="et-EE" baseline="30000" dirty="0">
                <a:solidFill>
                  <a:srgbClr val="0070C0"/>
                </a:solidFill>
                <a:effectLst/>
                <a:ea typeface="Times New Roman" panose="02020603050405020304" pitchFamily="18" charset="0"/>
                <a:cs typeface="Calibri" panose="020F0502020204030204" pitchFamily="34" charset="0"/>
              </a:rPr>
              <a:t>2 </a:t>
            </a:r>
            <a:r>
              <a:rPr lang="et-EE" sz="2400" dirty="0">
                <a:solidFill>
                  <a:srgbClr val="0070C0"/>
                </a:solidFill>
              </a:rPr>
              <a:t>ja tasuta kasutamisel on olnud keskmiselt 38 982 </a:t>
            </a:r>
            <a:r>
              <a:rPr lang="et-EE" dirty="0">
                <a:solidFill>
                  <a:srgbClr val="0070C0"/>
                </a:solidFill>
                <a:effectLst/>
                <a:ea typeface="Times New Roman" panose="02020603050405020304" pitchFamily="18" charset="0"/>
                <a:cs typeface="Calibri" panose="020F0502020204030204" pitchFamily="34" charset="0"/>
              </a:rPr>
              <a:t>m</a:t>
            </a:r>
            <a:r>
              <a:rPr lang="et-EE" baseline="30000" dirty="0">
                <a:solidFill>
                  <a:srgbClr val="0070C0"/>
                </a:solidFill>
                <a:effectLst/>
                <a:ea typeface="Times New Roman" panose="02020603050405020304" pitchFamily="18" charset="0"/>
                <a:cs typeface="Calibri" panose="020F0502020204030204" pitchFamily="34" charset="0"/>
              </a:rPr>
              <a:t>2</a:t>
            </a:r>
            <a:r>
              <a:rPr lang="et-EE" sz="2400" dirty="0">
                <a:solidFill>
                  <a:srgbClr val="0070C0"/>
                </a:solidFill>
              </a:rPr>
              <a:t>. </a:t>
            </a:r>
          </a:p>
          <a:p>
            <a:pPr marL="0" indent="0">
              <a:buNone/>
            </a:pPr>
            <a:endParaRPr lang="et-EE" dirty="0"/>
          </a:p>
        </p:txBody>
      </p:sp>
    </p:spTree>
    <p:extLst>
      <p:ext uri="{BB962C8B-B14F-4D97-AF65-F5344CB8AC3E}">
        <p14:creationId xmlns:p14="http://schemas.microsoft.com/office/powerpoint/2010/main" val="20436445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p:cNvGraphicFramePr>
            <a:graphicFrameLocks/>
          </p:cNvGraphicFramePr>
          <p:nvPr/>
        </p:nvGraphicFramePr>
        <p:xfrm>
          <a:off x="1039643" y="448549"/>
          <a:ext cx="10622370" cy="59795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11355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D811-6818-4631-8B27-63BC61F39546}"/>
              </a:ext>
            </a:extLst>
          </p:cNvPr>
          <p:cNvSpPr>
            <a:spLocks noGrp="1"/>
          </p:cNvSpPr>
          <p:nvPr>
            <p:ph type="title"/>
          </p:nvPr>
        </p:nvSpPr>
        <p:spPr/>
        <p:txBody>
          <a:bodyPr/>
          <a:lstStyle/>
          <a:p>
            <a:r>
              <a:rPr lang="et-EE" sz="3600" dirty="0">
                <a:solidFill>
                  <a:srgbClr val="0070C0"/>
                </a:solidFill>
              </a:rPr>
              <a:t>Äriruumide kasutusse andmine turuhinnast madalama üüriga</a:t>
            </a:r>
          </a:p>
        </p:txBody>
      </p:sp>
      <p:sp>
        <p:nvSpPr>
          <p:cNvPr id="36" name="TextBox 35"/>
          <p:cNvSpPr txBox="1"/>
          <p:nvPr/>
        </p:nvSpPr>
        <p:spPr>
          <a:xfrm>
            <a:off x="703812" y="1734416"/>
            <a:ext cx="10731137" cy="4862870"/>
          </a:xfrm>
          <a:prstGeom prst="rect">
            <a:avLst/>
          </a:prstGeom>
          <a:noFill/>
        </p:spPr>
        <p:txBody>
          <a:bodyPr wrap="square" numCol="1"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dirty="0">
                <a:ln>
                  <a:noFill/>
                </a:ln>
                <a:solidFill>
                  <a:srgbClr val="0070C0"/>
                </a:solidFill>
                <a:effectLst/>
                <a:uLnTx/>
                <a:uFillTx/>
                <a:latin typeface="Montserrat Light"/>
                <a:ea typeface="+mn-ea"/>
                <a:cs typeface="+mn-cs"/>
              </a:rPr>
              <a:t>Mittetulundusühingute ja sihtasutustega üürilepingute sõlmimisel on pikaajaline praktika, et rakendatav üür on turuhinnast madalam. Eesmärk on toetada avalikes huvides tegutsevate ühingute ja kultuuritööga seotud organisatsioonide tegevust andes võimaluse kasutada vajalikke ruume.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dirty="0">
              <a:ln>
                <a:noFill/>
              </a:ln>
              <a:solidFill>
                <a:srgbClr val="0070C0"/>
              </a:solidFill>
              <a:effectLst/>
              <a:uLnTx/>
              <a:uFillTx/>
              <a:latin typeface="Montserrat Ligh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dirty="0">
                <a:ln>
                  <a:noFill/>
                </a:ln>
                <a:solidFill>
                  <a:srgbClr val="0070C0"/>
                </a:solidFill>
                <a:effectLst/>
                <a:uLnTx/>
                <a:uFillTx/>
                <a:latin typeface="Montserrat Light"/>
                <a:ea typeface="+mn-ea"/>
                <a:cs typeface="+mn-cs"/>
              </a:rPr>
              <a:t>Rakendatav üür on pidevalt kasvanud (nt 0,32 eurot/</a:t>
            </a:r>
            <a:r>
              <a:rPr kumimoji="0" lang="et-EE" sz="1800" b="0" i="0" u="none" strike="noStrike" kern="1200" cap="none" spc="0" normalizeH="0" baseline="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m</a:t>
            </a:r>
            <a:r>
              <a:rPr kumimoji="0" lang="et-EE" sz="1800" b="0" i="0" u="none" strike="noStrike" kern="1200" cap="none" spc="0" normalizeH="0" baseline="3000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2</a:t>
            </a:r>
            <a:r>
              <a:rPr kumimoji="0" lang="et-EE" sz="1800" b="0" i="0" u="none" strike="noStrike" kern="1200" cap="none" spc="0" normalizeH="0" baseline="0" noProof="0" dirty="0">
                <a:ln>
                  <a:noFill/>
                </a:ln>
                <a:solidFill>
                  <a:srgbClr val="0070C0"/>
                </a:solidFill>
                <a:effectLst/>
                <a:uLnTx/>
                <a:uFillTx/>
                <a:latin typeface="Montserrat Light"/>
                <a:ea typeface="+mn-ea"/>
                <a:cs typeface="+mn-cs"/>
              </a:rPr>
              <a:t>, 1 euro/</a:t>
            </a:r>
            <a:r>
              <a:rPr kumimoji="0" lang="et-EE" sz="1800" b="0" i="0" u="none" strike="noStrike" kern="1200" cap="none" spc="0" normalizeH="0" baseline="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m</a:t>
            </a:r>
            <a:r>
              <a:rPr kumimoji="0" lang="et-EE" sz="1800" b="0" i="0" u="none" strike="noStrike" kern="1200" cap="none" spc="0" normalizeH="0" baseline="3000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2</a:t>
            </a:r>
            <a:r>
              <a:rPr kumimoji="0" lang="et-EE" sz="1800" b="0" i="0" u="none" strike="noStrike" kern="1200" cap="none" spc="0" normalizeH="0" baseline="0" noProof="0" dirty="0">
                <a:ln>
                  <a:noFill/>
                </a:ln>
                <a:solidFill>
                  <a:srgbClr val="0070C0"/>
                </a:solidFill>
                <a:effectLst/>
                <a:uLnTx/>
                <a:uFillTx/>
                <a:latin typeface="Montserrat Light"/>
                <a:ea typeface="+mn-ea"/>
                <a:cs typeface="+mn-cs"/>
              </a:rPr>
              <a:t> , 2 eurot/</a:t>
            </a:r>
            <a:r>
              <a:rPr kumimoji="0" lang="et-EE" sz="1800" b="0" i="0" u="none" strike="noStrike" kern="1200" cap="none" spc="0" normalizeH="0" baseline="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m</a:t>
            </a:r>
            <a:r>
              <a:rPr kumimoji="0" lang="et-EE" sz="1800" b="0" i="0" u="none" strike="noStrike" kern="1200" cap="none" spc="0" normalizeH="0" baseline="3000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2</a:t>
            </a:r>
            <a:r>
              <a:rPr kumimoji="0" lang="et-EE" sz="1800" b="0" i="0" u="none" strike="noStrike" kern="1200" cap="none" spc="0" normalizeH="0" baseline="0" noProof="0" dirty="0">
                <a:ln>
                  <a:noFill/>
                </a:ln>
                <a:solidFill>
                  <a:srgbClr val="0070C0"/>
                </a:solidFill>
                <a:effectLst/>
                <a:uLnTx/>
                <a:uFillTx/>
                <a:latin typeface="Montserrat Ligh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dirty="0">
              <a:ln>
                <a:noFill/>
              </a:ln>
              <a:solidFill>
                <a:srgbClr val="0070C0"/>
              </a:solidFill>
              <a:effectLst/>
              <a:uLnTx/>
              <a:uFillTx/>
              <a:latin typeface="Montserrat Ligh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dirty="0">
                <a:ln>
                  <a:noFill/>
                </a:ln>
                <a:solidFill>
                  <a:srgbClr val="0070C0"/>
                </a:solidFill>
                <a:effectLst/>
                <a:uLnTx/>
                <a:uFillTx/>
                <a:latin typeface="Montserrat Light"/>
                <a:ea typeface="+mn-ea"/>
                <a:cs typeface="+mn-cs"/>
              </a:rPr>
              <a:t>2021. aastast sõlmitakse üürilepinguid üüriga 3 eurot/</a:t>
            </a:r>
            <a:r>
              <a:rPr kumimoji="0" lang="et-EE" sz="1800" b="0" i="0" u="none" strike="noStrike" kern="1200" cap="none" spc="0" normalizeH="0" baseline="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m</a:t>
            </a:r>
            <a:r>
              <a:rPr kumimoji="0" lang="et-EE" sz="1800" b="0" i="0" u="none" strike="noStrike" kern="1200" cap="none" spc="0" normalizeH="0" baseline="3000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2</a:t>
            </a:r>
            <a:r>
              <a:rPr kumimoji="0" lang="et-EE" sz="1800" b="0" i="0" u="none" strike="noStrike" kern="1200" cap="none" spc="0" normalizeH="0" baseline="0" noProof="0" dirty="0">
                <a:ln>
                  <a:noFill/>
                </a:ln>
                <a:solidFill>
                  <a:srgbClr val="0070C0"/>
                </a:solidFill>
                <a:effectLst/>
                <a:uLnTx/>
                <a:uFillTx/>
                <a:latin typeface="Montserrat Light"/>
                <a:ea typeface="+mn-ea"/>
                <a:cs typeface="+mn-cs"/>
              </a:rPr>
              <a:t> kuus ja uut üüri rakendatakse lepingutele vastavalt nende tähtaja saabumisele. Üürimäära tõstmine jätkub kuni hoone piirkonna turuüürini.</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dirty="0">
              <a:ln>
                <a:noFill/>
              </a:ln>
              <a:solidFill>
                <a:srgbClr val="0070C0"/>
              </a:solidFill>
              <a:effectLst/>
              <a:uLnTx/>
              <a:uFillTx/>
              <a:latin typeface="Montserrat Ligh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t-EE" sz="1800" b="0" i="0" u="none" strike="noStrike" kern="1200" cap="none" spc="0" normalizeH="0" baseline="0" noProof="0" dirty="0">
                <a:ln>
                  <a:noFill/>
                </a:ln>
                <a:solidFill>
                  <a:srgbClr val="0070C0"/>
                </a:solidFill>
                <a:effectLst/>
                <a:uLnTx/>
                <a:uFillTx/>
                <a:latin typeface="Montserrat Light"/>
                <a:ea typeface="+mn-ea"/>
                <a:cs typeface="+mn-cs"/>
              </a:rPr>
              <a:t>33 % äriruumi üürilepinguid on sõlmitud üüriga 3 eurot/</a:t>
            </a:r>
            <a:r>
              <a:rPr kumimoji="0" lang="et-EE" sz="1800" b="0" i="0" u="none" strike="noStrike" kern="1200" cap="none" spc="0" normalizeH="0" baseline="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m</a:t>
            </a:r>
            <a:r>
              <a:rPr kumimoji="0" lang="et-EE" sz="1800" b="0" i="0" u="none" strike="noStrike" kern="1200" cap="none" spc="0" normalizeH="0" baseline="30000" noProof="0" dirty="0">
                <a:ln>
                  <a:noFill/>
                </a:ln>
                <a:solidFill>
                  <a:srgbClr val="0070C0"/>
                </a:solidFill>
                <a:effectLst/>
                <a:uLnTx/>
                <a:uFillTx/>
                <a:latin typeface="Montserrat Light"/>
                <a:ea typeface="Times New Roman" panose="02020603050405020304" pitchFamily="18" charset="0"/>
                <a:cs typeface="Calibri" panose="020F0502020204030204" pitchFamily="34" charset="0"/>
              </a:rPr>
              <a:t>2 </a:t>
            </a:r>
            <a:r>
              <a:rPr kumimoji="0" lang="et-EE" sz="1800" b="0" i="0" u="none" strike="noStrike" kern="1200" cap="none" spc="0" normalizeH="0" baseline="0" noProof="0" dirty="0">
                <a:ln>
                  <a:noFill/>
                </a:ln>
                <a:solidFill>
                  <a:srgbClr val="0070C0"/>
                </a:solidFill>
                <a:effectLst/>
                <a:uLnTx/>
                <a:uFillTx/>
                <a:latin typeface="Montserrat Light"/>
                <a:ea typeface="+mn-ea"/>
                <a:cs typeface="+mn-cs"/>
              </a:rPr>
              <a:t>kuus või alla selle seisuga 09.09.2022. Valdav osa nendest on mittetulundusühingud ja sihtasutused, kuid on ka osaühinguid, kelle poolt kasutatav pind on kehvas seisukorras </a:t>
            </a:r>
            <a:r>
              <a:rPr lang="et-EE" dirty="0">
                <a:solidFill>
                  <a:srgbClr val="0070C0"/>
                </a:solidFill>
                <a:latin typeface="Montserrat Light"/>
              </a:rPr>
              <a:t>ning</a:t>
            </a:r>
            <a:r>
              <a:rPr kumimoji="0" lang="et-EE" sz="1800" b="0" i="0" u="none" strike="noStrike" kern="1200" cap="none" spc="0" normalizeH="0" baseline="0" noProof="0" dirty="0">
                <a:ln>
                  <a:noFill/>
                </a:ln>
                <a:solidFill>
                  <a:srgbClr val="0070C0"/>
                </a:solidFill>
                <a:effectLst/>
                <a:uLnTx/>
                <a:uFillTx/>
                <a:latin typeface="Montserrat Light"/>
                <a:ea typeface="+mn-ea"/>
                <a:cs typeface="+mn-cs"/>
              </a:rPr>
              <a:t> vajab suuremaid investeeringuid või lausa lammutamist.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t-EE" sz="2000" b="0" i="0" u="none" strike="noStrike" kern="1200" cap="none" spc="0" normalizeH="0" baseline="0" noProof="0" dirty="0">
              <a:ln>
                <a:noFill/>
              </a:ln>
              <a:solidFill>
                <a:srgbClr val="0070C0"/>
              </a:solidFill>
              <a:effectLst/>
              <a:uLnTx/>
              <a:uFillTx/>
              <a:latin typeface="Montserrat Ligh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t-EE" sz="2000" b="0" i="0" u="none" strike="noStrike" kern="1200" cap="none" spc="0" normalizeH="0" baseline="0" noProof="0" dirty="0">
              <a:ln>
                <a:noFill/>
              </a:ln>
              <a:solidFill>
                <a:srgbClr val="0064AA"/>
              </a:solidFill>
              <a:effectLst/>
              <a:uLnTx/>
              <a:uFillTx/>
              <a:latin typeface="Montserrat Light"/>
              <a:ea typeface="+mn-ea"/>
              <a:cs typeface="+mn-cs"/>
            </a:endParaRPr>
          </a:p>
        </p:txBody>
      </p:sp>
    </p:spTree>
    <p:extLst>
      <p:ext uri="{BB962C8B-B14F-4D97-AF65-F5344CB8AC3E}">
        <p14:creationId xmlns:p14="http://schemas.microsoft.com/office/powerpoint/2010/main" val="2645173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TarkTartu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arkTartu">
      <a:majorFont>
        <a:latin typeface="TT Firs Neue Light"/>
        <a:ea typeface=""/>
        <a:cs typeface=""/>
      </a:majorFont>
      <a:minorFont>
        <a:latin typeface="Montserra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rkTartu_esitlus.potx" id="{29C8611F-E126-4FE7-8A1F-79E40631EC82}" vid="{53599AF3-C614-44B7-9FCC-D6B2286658CC}"/>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479</TotalTime>
  <Words>1073</Words>
  <Application>Microsoft Office PowerPoint</Application>
  <PresentationFormat>Widescreen</PresentationFormat>
  <Paragraphs>106</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Montserrat</vt:lpstr>
      <vt:lpstr>Montserrat Light</vt:lpstr>
      <vt:lpstr>Times New Roman</vt:lpstr>
      <vt:lpstr>Tms Rmn</vt:lpstr>
      <vt:lpstr>TT Firs Neue Light</vt:lpstr>
      <vt:lpstr>Wingdings</vt:lpstr>
      <vt:lpstr>TarkTartu Theme</vt:lpstr>
      <vt:lpstr>PowerPoint Presentation</vt:lpstr>
      <vt:lpstr>Tartu linnale kuuluvate mitteeluruumide kasutusse andmisega tegeleb Tartu Linnavalitsuse linnavarade osakond</vt:lpstr>
      <vt:lpstr>LVO üüripindade kasutus seisuga 09.09.2022</vt:lpstr>
      <vt:lpstr>Äriruumide kasutusse andmine</vt:lpstr>
      <vt:lpstr>Äriruumide üürilepingute ja tasuta kasutamise lepingute arv </vt:lpstr>
      <vt:lpstr>PowerPoint Presentation</vt:lpstr>
      <vt:lpstr>Äriruumide üürilepingute ja tasuta kasutamise pindade muutus </vt:lpstr>
      <vt:lpstr>PowerPoint Presentation</vt:lpstr>
      <vt:lpstr>Äriruumide kasutusse andmine turuhinnast madalama üüriga</vt:lpstr>
      <vt:lpstr>Äriruumide turuhinda ületav üür</vt:lpstr>
      <vt:lpstr>Tasuta kasutamise lepingute sõlmimine</vt:lpstr>
      <vt:lpstr>Üüritulu</vt:lpstr>
      <vt:lpstr>PowerPoint Presentation</vt:lpstr>
      <vt:lpstr>Tänan tähelepanu eest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Inge Kool</dc:creator>
  <cp:lastModifiedBy>Eva Lääne</cp:lastModifiedBy>
  <cp:revision>45</cp:revision>
  <dcterms:created xsi:type="dcterms:W3CDTF">2022-09-12T13:15:55Z</dcterms:created>
  <dcterms:modified xsi:type="dcterms:W3CDTF">2022-09-19T12:22:55Z</dcterms:modified>
</cp:coreProperties>
</file>