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6" r:id="rId3"/>
    <p:sldId id="305" r:id="rId4"/>
    <p:sldId id="307" r:id="rId5"/>
    <p:sldId id="303" r:id="rId6"/>
    <p:sldId id="304" r:id="rId7"/>
    <p:sldId id="308" r:id="rId8"/>
    <p:sldId id="313" r:id="rId9"/>
    <p:sldId id="309" r:id="rId10"/>
    <p:sldId id="311" r:id="rId11"/>
    <p:sldId id="312" r:id="rId12"/>
    <p:sldId id="310" r:id="rId13"/>
    <p:sldId id="259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LV" initials="T" lastIdx="1" clrIdx="0">
    <p:extLst>
      <p:ext uri="{19B8F6BF-5375-455C-9EA6-DF929625EA0E}">
        <p15:presenceInfo xmlns:p15="http://schemas.microsoft.com/office/powerpoint/2012/main" userId="TL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2041" autoAdjust="0"/>
  </p:normalViewPr>
  <p:slideViewPr>
    <p:cSldViewPr snapToGrid="0" snapToObjects="1">
      <p:cViewPr varScale="1">
        <p:scale>
          <a:sx n="94" d="100"/>
          <a:sy n="94" d="100"/>
        </p:scale>
        <p:origin x="12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5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FA866-E161-E24B-A6D8-021F87D7A390}" type="datetimeFigureOut">
              <a:rPr lang="et-EE"/>
              <a:pPr/>
              <a:t>23.04.2019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4DE21-000F-3446-9136-010A82CA33C2}" type="slidenum">
              <a:rPr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784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83780-4101-B144-B49A-D1563EE9DE2A}" type="datetimeFigureOut">
              <a:rPr lang="et-EE"/>
              <a:pPr/>
              <a:t>23.04.2019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DD993-2AAB-7B4C-94A1-3F3E45BF7271}" type="slidenum">
              <a:rPr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39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uk-UA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30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et-EE" smtClean="0"/>
              <a:pPr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17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1455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et-EE" smtClean="0"/>
              <a:pPr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6305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890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3990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DD993-2AAB-7B4C-94A1-3F3E45BF7271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093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slaid Sin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744635" y="4410776"/>
            <a:ext cx="2447365" cy="2447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360382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15" name="Rectangle 14"/>
          <p:cNvSpPr/>
          <p:nvPr userDrawn="1"/>
        </p:nvSpPr>
        <p:spPr>
          <a:xfrm>
            <a:off x="-1200" y="4374776"/>
            <a:ext cx="9745976" cy="24917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/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1" y="5914800"/>
            <a:ext cx="8866480" cy="316528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Eesnimi Perenimi. Ametikoht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061" y="4554000"/>
            <a:ext cx="8866800" cy="1173600"/>
          </a:xfrm>
        </p:spPr>
        <p:txBody>
          <a:bodyPr wrap="square" anchor="ctr" anchorCtr="0">
            <a:noAutofit/>
          </a:bodyPr>
          <a:lstStyle>
            <a:lvl1pPr algn="l" fontAlgn="auto">
              <a:lnSpc>
                <a:spcPts val="4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Presentatsiooni pealkiri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94061" y="6303600"/>
            <a:ext cx="1051967" cy="233776"/>
          </a:xfrm>
        </p:spPr>
        <p:txBody>
          <a:bodyPr/>
          <a:lstStyle>
            <a:lvl1pPr algn="l">
              <a:defRPr sz="1800" i="0">
                <a:solidFill>
                  <a:schemeClr val="bg1"/>
                </a:solidFill>
              </a:defRPr>
            </a:lvl1pPr>
          </a:lstStyle>
          <a:p>
            <a:fld id="{8A0CB7C0-FE21-4197-A4C8-48E8E2B759E2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200" y="4374776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532" y="5256436"/>
            <a:ext cx="1505712" cy="75590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081645"/>
            <a:ext cx="9350375" cy="279218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367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lt, graafik j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2" y="457200"/>
            <a:ext cx="4062191" cy="112853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Pealkiri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3898" y="457200"/>
            <a:ext cx="7227986" cy="56139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4062" y="1637858"/>
            <a:ext cx="4062191" cy="4433332"/>
          </a:xfr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Pilti või olukorda täpsustav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7575" y="6239065"/>
            <a:ext cx="841038" cy="365125"/>
          </a:xfrm>
        </p:spPr>
        <p:txBody>
          <a:bodyPr/>
          <a:lstStyle/>
          <a:p>
            <a:fld id="{17A09E1D-2999-44F1-9AFC-077C7B18CAF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fld id="{C3836BD1-783F-EE47-9804-03395A17E752}" type="slidenum">
              <a:rPr/>
              <a:pPr/>
              <a:t>‹#›</a:t>
            </a:fld>
            <a:endParaRPr lang="et-EE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603899" y="5781040"/>
            <a:ext cx="7221960" cy="290150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2196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slaid Roh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150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15" name="Rectangle 14"/>
          <p:cNvSpPr/>
          <p:nvPr userDrawn="1"/>
        </p:nvSpPr>
        <p:spPr>
          <a:xfrm>
            <a:off x="0" y="4410776"/>
            <a:ext cx="9744635" cy="244061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1" y="5914800"/>
            <a:ext cx="8879818" cy="3168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Eesnimi Perenimi. Ametikoht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062" y="4554000"/>
            <a:ext cx="8866800" cy="1173600"/>
          </a:xfrm>
        </p:spPr>
        <p:txBody>
          <a:bodyPr anchor="ctr" anchorCtr="0">
            <a:normAutofit/>
          </a:bodyPr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Presentatsiooni pealkiri</a:t>
            </a:r>
            <a:endParaRPr lang="et-E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94061" y="6303600"/>
            <a:ext cx="1051200" cy="234000"/>
          </a:xfrm>
        </p:spPr>
        <p:txBody>
          <a:bodyPr/>
          <a:lstStyle>
            <a:lvl1pPr algn="l">
              <a:defRPr sz="1800" i="0">
                <a:solidFill>
                  <a:schemeClr val="bg1"/>
                </a:solidFill>
              </a:defRPr>
            </a:lvl1pPr>
          </a:lstStyle>
          <a:p>
            <a:fld id="{D5747E3F-00E4-4211-8520-124297DAEC53}" type="datetime1">
              <a:rPr lang="et-EE" smtClean="0"/>
              <a:t>23.04.2019</a:t>
            </a:fld>
            <a:endParaRPr lang="hr-H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0" y="4369884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532" y="5256436"/>
            <a:ext cx="1505712" cy="75590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081645"/>
            <a:ext cx="9350375" cy="279218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/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52752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2" y="5702901"/>
            <a:ext cx="8888161" cy="43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Lühike täpsustav tekst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4064" y="4852300"/>
            <a:ext cx="8888160" cy="839966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Lõpuslaidi pealkiri või tänud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94061" y="6150373"/>
            <a:ext cx="1504530" cy="365125"/>
          </a:xfrm>
        </p:spPr>
        <p:txBody>
          <a:bodyPr/>
          <a:lstStyle>
            <a:lvl1pPr algn="l">
              <a:defRPr sz="1600" i="0"/>
            </a:lvl1pPr>
          </a:lstStyle>
          <a:p>
            <a:fld id="{91F55FA0-5C38-49D5-AF48-D16DAFA1817D}" type="datetime1">
              <a:rPr lang="et-EE" smtClean="0"/>
              <a:t>23.04.2019</a:t>
            </a:fld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8203" y="5524183"/>
            <a:ext cx="1707425" cy="85716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473237"/>
            <a:ext cx="8888523" cy="290150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/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kolm pi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914000"/>
            <a:ext cx="12192000" cy="194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Rectangle 15"/>
          <p:cNvSpPr/>
          <p:nvPr userDrawn="1"/>
        </p:nvSpPr>
        <p:spPr>
          <a:xfrm>
            <a:off x="-1200" y="4913335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5076000"/>
            <a:ext cx="9642213" cy="828000"/>
          </a:xfrm>
        </p:spPr>
        <p:txBody>
          <a:bodyPr anchor="b">
            <a:normAutofit/>
          </a:bodyPr>
          <a:lstStyle>
            <a:lvl1pPr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Vaheslaidi pealkiri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4062" y="5904000"/>
            <a:ext cx="9640800" cy="432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Lühike täpsustav tekst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4032000" cy="48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080000" y="-1"/>
            <a:ext cx="4032000" cy="48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160000" y="-1"/>
            <a:ext cx="4032000" cy="4896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616781"/>
            <a:ext cx="4031999" cy="279218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079999" y="4616781"/>
            <a:ext cx="4031999" cy="279218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160001" y="4616781"/>
            <a:ext cx="4031999" cy="279218"/>
          </a:xfrm>
        </p:spPr>
        <p:txBody>
          <a:bodyPr lIns="180000" rIns="180000"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2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298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üks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96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15" name="Rectangle 14"/>
          <p:cNvSpPr/>
          <p:nvPr userDrawn="1"/>
        </p:nvSpPr>
        <p:spPr>
          <a:xfrm>
            <a:off x="0" y="4914000"/>
            <a:ext cx="12192000" cy="19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4061" y="5922330"/>
            <a:ext cx="11354916" cy="432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Lühike täpsustav tekst</a:t>
            </a:r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6000" y="5076000"/>
            <a:ext cx="11354915" cy="836206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Vaheslaidi pealkiri</a:t>
            </a:r>
            <a:endParaRPr lang="et-EE"/>
          </a:p>
        </p:txBody>
      </p:sp>
      <p:sp>
        <p:nvSpPr>
          <p:cNvPr id="6" name="Rectangle 5"/>
          <p:cNvSpPr/>
          <p:nvPr userDrawn="1"/>
        </p:nvSpPr>
        <p:spPr>
          <a:xfrm>
            <a:off x="-1200" y="4913335"/>
            <a:ext cx="12193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/>
          <a:lstStyle/>
          <a:p>
            <a:pPr algn="ctr"/>
            <a:endParaRPr lang="et-E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700" y="4605851"/>
            <a:ext cx="8888523" cy="290150"/>
          </a:xfrm>
        </p:spPr>
        <p:txBody>
          <a:bodyPr anchor="ctr" anchorCtr="0">
            <a:normAutofit/>
          </a:bodyPr>
          <a:lstStyle>
            <a:lvl1pPr marL="0" indent="0">
              <a:buFont typeface="Arial" charset="0"/>
              <a:buNone/>
              <a:defRPr sz="1200" i="1">
                <a:solidFill>
                  <a:schemeClr val="bg1"/>
                </a:solidFill>
              </a:defRPr>
            </a:lvl1pPr>
            <a:lvl2pPr marL="360000" indent="0">
              <a:buFont typeface="Arial" charset="0"/>
              <a:buNone/>
              <a:defRPr/>
            </a:lvl2pPr>
            <a:lvl3pPr marL="720000" indent="0">
              <a:buNone/>
              <a:defRPr/>
            </a:lvl3pPr>
            <a:lvl4pPr marL="90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Pildi autor</a:t>
            </a:r>
            <a:endParaRPr lang="et-EE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3" y="212767"/>
            <a:ext cx="10080000" cy="720000"/>
          </a:xfrm>
        </p:spPr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et-EE"/>
              <a:t>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4063" y="1088020"/>
            <a:ext cx="10080000" cy="4999271"/>
          </a:xfrm>
        </p:spPr>
        <p:txBody>
          <a:bodyPr/>
          <a:lstStyle>
            <a:lvl1pPr marL="360000" indent="-360000">
              <a:defRPr sz="2800"/>
            </a:lvl1pPr>
            <a:lvl2pPr marL="648000" indent="-288000">
              <a:lnSpc>
                <a:spcPts val="2600"/>
              </a:lnSpc>
              <a:buSzPct val="80000"/>
              <a:buFontTx/>
              <a:buBlip>
                <a:blip r:embed="rId2"/>
              </a:buBlip>
              <a:defRPr sz="2200"/>
            </a:lvl2pPr>
            <a:lvl3pPr marL="864000" indent="-216000">
              <a:buClrTx/>
              <a:buSzPct val="80000"/>
              <a:buFont typeface="AlNile-Bold" charset="-78"/>
              <a:buChar char="●"/>
              <a:defRPr/>
            </a:lvl3pPr>
            <a:lvl4pPr marL="1080000" indent="-216000">
              <a:buClrTx/>
              <a:buSzPct val="80000"/>
              <a:buFont typeface="AlNile" charset="-78"/>
              <a:buChar char="●"/>
              <a:defRPr/>
            </a:lvl4pPr>
            <a:lvl5pPr marL="1296000" indent="-216000">
              <a:buClrTx/>
              <a:buSzPct val="80000"/>
              <a:buFont typeface="AlNile" charset="-78"/>
              <a:buChar char="●"/>
              <a:defRPr/>
            </a:lvl5pPr>
          </a:lstStyle>
          <a:p>
            <a:pPr lvl="0"/>
            <a:r>
              <a:rPr lang="en-US"/>
              <a:t>Suurem tekst</a:t>
            </a:r>
          </a:p>
          <a:p>
            <a:pPr lvl="1"/>
            <a:r>
              <a:rPr lang="en-US"/>
              <a:t>Keskmise suurusega tekst</a:t>
            </a:r>
          </a:p>
          <a:p>
            <a:pPr lvl="2"/>
            <a:r>
              <a:rPr lang="en-US"/>
              <a:t>Väike tekst 1. Teksti värvi võib muuta vastavalt vajadusele.</a:t>
            </a:r>
          </a:p>
          <a:p>
            <a:pPr lvl="3"/>
            <a:r>
              <a:rPr lang="en-US"/>
              <a:t>Väike tekst 2. Teksti värvi võib muuta vastavalt vajadusele.</a:t>
            </a:r>
          </a:p>
          <a:p>
            <a:pPr lvl="4"/>
            <a:r>
              <a:rPr lang="en-US"/>
              <a:t>Väike tekst 3. Teksti värvi võib muuta vastavalt vajadusele.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04353" y="6239065"/>
            <a:ext cx="833224" cy="365125"/>
          </a:xfrm>
        </p:spPr>
        <p:txBody>
          <a:bodyPr anchor="ctr" anchorCtr="0"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061" y="6239065"/>
            <a:ext cx="10080001" cy="365125"/>
          </a:xfrm>
        </p:spPr>
        <p:txBody>
          <a:bodyPr anchor="ctr" anchorCtr="0"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37576" y="6239065"/>
            <a:ext cx="300654" cy="365125"/>
          </a:xfrm>
        </p:spPr>
        <p:txBody>
          <a:bodyPr anchor="ctr" anchorCtr="0"/>
          <a:lstStyle>
            <a:lvl1pPr>
              <a:defRPr sz="1600" i="0"/>
            </a:lvl1pPr>
          </a:lstStyle>
          <a:p>
            <a:fld id="{C3836BD1-783F-EE47-9804-03395A17E752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09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k või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3" y="212769"/>
            <a:ext cx="10080000" cy="720000"/>
          </a:xfrm>
        </p:spPr>
        <p:txBody>
          <a:bodyPr/>
          <a:lstStyle/>
          <a:p>
            <a:r>
              <a:rPr lang="en-US"/>
              <a:t>Pealkiri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575" y="6239065"/>
            <a:ext cx="841038" cy="365125"/>
          </a:xfrm>
        </p:spPr>
        <p:txBody>
          <a:bodyPr/>
          <a:lstStyle/>
          <a:p>
            <a:fld id="{23E9DD2C-09E2-46D2-A498-4ED11BDFEA1D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/>
              <a:pPr/>
              <a:t>‹#›</a:t>
            </a:fld>
            <a:endParaRPr lang="et-E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93700" y="932769"/>
            <a:ext cx="10080625" cy="396875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Tühja sisuga slaidi lisainformatsioon</a:t>
            </a:r>
          </a:p>
        </p:txBody>
      </p:sp>
    </p:spTree>
    <p:extLst>
      <p:ext uri="{BB962C8B-B14F-4D97-AF65-F5344CB8AC3E}">
        <p14:creationId xmlns:p14="http://schemas.microsoft.com/office/powerpoint/2010/main" val="6430511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87575" y="6239065"/>
            <a:ext cx="841038" cy="365125"/>
          </a:xfrm>
        </p:spPr>
        <p:txBody>
          <a:bodyPr/>
          <a:lstStyle/>
          <a:p>
            <a:fld id="{2F4605F2-6392-45FC-920F-9C28601726CA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177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he sis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4063" y="212767"/>
            <a:ext cx="10080000" cy="720000"/>
          </a:xfrm>
        </p:spPr>
        <p:txBody>
          <a:bodyPr/>
          <a:lstStyle/>
          <a:p>
            <a:r>
              <a:rPr lang="en-US"/>
              <a:t>Pealkiri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062" y="1099595"/>
            <a:ext cx="4860000" cy="50773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6063" y="1099595"/>
            <a:ext cx="4968000" cy="50773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87575" y="6239065"/>
            <a:ext cx="841038" cy="365125"/>
          </a:xfrm>
        </p:spPr>
        <p:txBody>
          <a:bodyPr/>
          <a:lstStyle/>
          <a:p>
            <a:r>
              <a:rPr lang="et-EE" dirty="0" smtClean="0"/>
              <a:t>23.05.2018</a:t>
            </a:r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234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4063" y="212767"/>
            <a:ext cx="10080000" cy="88450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063" y="1225296"/>
            <a:ext cx="10080000" cy="48619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46297" y="6239065"/>
            <a:ext cx="782315" cy="365125"/>
          </a:xfrm>
          <a:prstGeom prst="rect">
            <a:avLst/>
          </a:prstGeom>
        </p:spPr>
        <p:txBody>
          <a:bodyPr vert="horz" lIns="0" tIns="36000" rIns="0" bIns="0" rtlCol="0" anchor="ctr" anchorCtr="0"/>
          <a:lstStyle>
            <a:lvl1pPr algn="r">
              <a:defRPr sz="120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13F3-E8E0-4D1A-B3B0-366AD211649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062" y="6239065"/>
            <a:ext cx="10080001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8612" y="6239065"/>
            <a:ext cx="297246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600" b="1" i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3836BD1-783F-EE47-9804-03395A17E752}" type="slidenum">
              <a:rPr lang="uk-UA"/>
              <a:pPr/>
              <a:t>‹#›</a:t>
            </a:fld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943" y="303340"/>
            <a:ext cx="967942" cy="4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1" r:id="rId4"/>
    <p:sldLayoutId id="2147483661" r:id="rId5"/>
    <p:sldLayoutId id="2147483650" r:id="rId6"/>
    <p:sldLayoutId id="2147483654" r:id="rId7"/>
    <p:sldLayoutId id="2147483655" r:id="rId8"/>
    <p:sldLayoutId id="2147483652" r:id="rId9"/>
    <p:sldLayoutId id="2147483657" r:id="rId10"/>
  </p:sldLayoutIdLst>
  <p:hf hdr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5"/>
        </a:buClr>
        <a:buSzPct val="80000"/>
        <a:buFontTx/>
        <a:buBlip>
          <a:blip r:embed="rId13"/>
        </a:buBlip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>
          <a:schemeClr val="accent5"/>
        </a:buClr>
        <a:buSzPct val="8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Tx/>
        <a:buSzPct val="120000"/>
        <a:buFont typeface="Arial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Tx/>
        <a:buSzPct val="120000"/>
        <a:buFont typeface="Arial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400"/>
        </a:spcBef>
        <a:spcAft>
          <a:spcPts val="600"/>
        </a:spcAft>
        <a:buClrTx/>
        <a:buSzPct val="12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1789@tartu.e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b="1" dirty="0" smtClean="0"/>
              <a:t>Linnavarade, linnamajanduse ja haridusosakond</a:t>
            </a:r>
            <a:endParaRPr lang="et-E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Turvaline koolitee</a:t>
            </a:r>
            <a:endParaRPr lang="et-E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t-EE"/>
              <a:t>Pildi autor: </a:t>
            </a:r>
            <a:r>
              <a:rPr lang="en-US"/>
              <a:t>Jane East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09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Lahendused lasteaedadele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Võimalusel korraldada töötajate parkimine kinnistul, mis vabastaks mõned kohad tänaval</a:t>
            </a:r>
          </a:p>
          <a:p>
            <a:r>
              <a:rPr lang="et-EE" dirty="0" smtClean="0"/>
              <a:t>Asutuse läheduses olevate avalike parklate kasutamine</a:t>
            </a:r>
          </a:p>
          <a:p>
            <a:r>
              <a:rPr lang="et-EE" dirty="0" smtClean="0"/>
              <a:t>Liiklusjärelevalve tõhustamine</a:t>
            </a:r>
          </a:p>
          <a:p>
            <a:r>
              <a:rPr lang="et-EE" dirty="0"/>
              <a:t>Täiendavate liikluskorralduslike meetmete </a:t>
            </a:r>
            <a:r>
              <a:rPr lang="et-EE" dirty="0" smtClean="0"/>
              <a:t>rakendamine (märgistus jms)</a:t>
            </a: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91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Ühistransport		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088020"/>
            <a:ext cx="11240889" cy="5417883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2019. a juulist toimuva busside liinivõrgu uuendamise aruteludel osalesid koolid aktiivselt ja tõid välja oma soovid, mille tulemusena:</a:t>
            </a:r>
          </a:p>
          <a:p>
            <a:pPr lvl="1"/>
            <a:r>
              <a:rPr lang="et-EE" sz="2400" dirty="0"/>
              <a:t>säilitatakse </a:t>
            </a:r>
            <a:r>
              <a:rPr lang="et-EE" sz="2400" dirty="0" smtClean="0"/>
              <a:t>praegune </a:t>
            </a:r>
            <a:r>
              <a:rPr lang="et-EE" sz="2400" dirty="0"/>
              <a:t>bussiliin nr 6, mis loob ühenduse Tammelinna, </a:t>
            </a:r>
            <a:r>
              <a:rPr lang="et-EE" sz="2400" dirty="0" err="1"/>
              <a:t>Karlova</a:t>
            </a:r>
            <a:r>
              <a:rPr lang="et-EE" sz="2400" dirty="0"/>
              <a:t>, Kesklinna ja </a:t>
            </a:r>
            <a:r>
              <a:rPr lang="et-EE" sz="2400" dirty="0" err="1" smtClean="0"/>
              <a:t>Zoomeedikumiga</a:t>
            </a:r>
            <a:r>
              <a:rPr lang="et-EE" sz="2400" dirty="0" smtClean="0"/>
              <a:t>. Lahendab ka Variku ja </a:t>
            </a:r>
            <a:r>
              <a:rPr lang="et-EE" sz="2400" dirty="0" err="1" smtClean="0"/>
              <a:t>Waldorfgümnaasiumi</a:t>
            </a:r>
            <a:r>
              <a:rPr lang="et-EE" sz="2400" dirty="0" smtClean="0"/>
              <a:t> õpilaste vajadused</a:t>
            </a:r>
          </a:p>
          <a:p>
            <a:pPr lvl="1"/>
            <a:r>
              <a:rPr lang="et-EE" sz="2400" dirty="0" smtClean="0"/>
              <a:t>Ihaste elanike jaoks </a:t>
            </a:r>
            <a:r>
              <a:rPr lang="et-EE" sz="2400" dirty="0"/>
              <a:t>lisatakse liinivõrku uus bussiliin, mis sõidab Annelinna ja Kristjan Jaak Petersoni Gümnaasiumi ning Kivilinna kooli juurde ning millega saab sõita A. Le Coq Spordihoone </a:t>
            </a:r>
            <a:r>
              <a:rPr lang="et-EE" sz="2400" dirty="0" smtClean="0"/>
              <a:t>juurde</a:t>
            </a:r>
          </a:p>
          <a:p>
            <a:pPr lvl="1"/>
            <a:r>
              <a:rPr lang="et-EE" sz="2400" dirty="0" err="1"/>
              <a:t>Kvissentali</a:t>
            </a:r>
            <a:r>
              <a:rPr lang="et-EE" sz="2400" dirty="0"/>
              <a:t> linnaosast </a:t>
            </a:r>
            <a:r>
              <a:rPr lang="et-EE" sz="2400" dirty="0" smtClean="0"/>
              <a:t>hakkab sõitma kaks bussi (Annelinna ja kesklinna suunas), millega on võimalik minna </a:t>
            </a:r>
            <a:r>
              <a:rPr lang="et-EE" sz="2400" dirty="0"/>
              <a:t>Raatuse </a:t>
            </a:r>
            <a:r>
              <a:rPr lang="et-EE" sz="2400" dirty="0" smtClean="0"/>
              <a:t>kooli</a:t>
            </a:r>
          </a:p>
          <a:p>
            <a:pPr lvl="1"/>
            <a:r>
              <a:rPr lang="et-EE" sz="2400" dirty="0"/>
              <a:t>loodi veel üks bussiliin üle Betooni tänava raudteeülesõidu, millega saavad Tähtvere linnaosas elavad lapsed Veeriku kooli</a:t>
            </a:r>
            <a:endParaRPr lang="et-EE" dirty="0"/>
          </a:p>
          <a:p>
            <a:r>
              <a:rPr lang="et-EE" dirty="0" smtClean="0"/>
              <a:t>Ilmatsalu Põhikooli teenindab kaks koolibussi ja otsitakse lahendust tulevikuks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5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Kokkuvõte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Võib julgelt pöörduda kõikide linna struktuuriüksuste poole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Haridusasutused tegelevad teavituse ja oskuste andmisega igapäevaselt</a:t>
            </a:r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Turvaline koolitee algab kodust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654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www.tartu.ee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Täname </a:t>
            </a:r>
            <a:r>
              <a:rPr lang="et-EE" dirty="0"/>
              <a:t>tähelepanu eest!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452" b="1452"/>
          <a:stretch>
            <a:fillRect/>
          </a:stretch>
        </p:blipFill>
        <p:spPr>
          <a:xfrm>
            <a:off x="0" y="0"/>
            <a:ext cx="12192000" cy="44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Põhikooli- ja gümnaasiumiseadus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2" y="1088020"/>
            <a:ext cx="10629537" cy="4999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b="1" dirty="0"/>
              <a:t>§ 7.  Põhihariduse </a:t>
            </a:r>
            <a:r>
              <a:rPr lang="et-EE" b="1" dirty="0" smtClean="0"/>
              <a:t>kättesaadavus</a:t>
            </a:r>
          </a:p>
          <a:p>
            <a:pPr marL="0" indent="0">
              <a:buNone/>
            </a:pPr>
            <a:r>
              <a:rPr lang="et-EE" dirty="0" smtClean="0"/>
              <a:t>(1</a:t>
            </a:r>
            <a:r>
              <a:rPr lang="et-EE" dirty="0"/>
              <a:t>) Põhikooli pidamisel tagab kooli pidaja põhikooli riikliku õppekava täitmiseks vajalike kvalifitseeritud õpetajate olemasolu, </a:t>
            </a:r>
            <a:r>
              <a:rPr lang="et-EE" b="1" dirty="0"/>
              <a:t>turvalisuse</a:t>
            </a:r>
            <a:r>
              <a:rPr lang="et-EE" dirty="0"/>
              <a:t>, tervisekaitse ja õppekava nõuetele vastava õppekeskkonna olemasolu ning võimalused õpilase arengu toetamiseks.</a:t>
            </a:r>
          </a:p>
          <a:p>
            <a:pPr marL="0" indent="0">
              <a:buNone/>
            </a:pPr>
            <a:r>
              <a:rPr lang="et-EE" b="1" dirty="0"/>
              <a:t>§ 7</a:t>
            </a:r>
            <a:r>
              <a:rPr lang="et-EE" b="1" baseline="30000" dirty="0"/>
              <a:t>1</a:t>
            </a:r>
            <a:r>
              <a:rPr lang="et-EE" b="1" dirty="0"/>
              <a:t>.  </a:t>
            </a:r>
            <a:r>
              <a:rPr lang="et-EE" b="1" dirty="0" err="1"/>
              <a:t>Üldkeskhariduse</a:t>
            </a:r>
            <a:r>
              <a:rPr lang="et-EE" b="1" dirty="0"/>
              <a:t> kättesaadavus</a:t>
            </a:r>
          </a:p>
          <a:p>
            <a:pPr marL="0" indent="0">
              <a:buNone/>
            </a:pPr>
            <a:r>
              <a:rPr lang="et-EE" dirty="0" smtClean="0"/>
              <a:t>(1) Gümnaasiumi </a:t>
            </a:r>
            <a:r>
              <a:rPr lang="et-EE" dirty="0"/>
              <a:t>pidamisel tagab kooli pidaja gümnaasiumi riikliku õppekava täitmiseks vajalike kvalifitseeritud õpetajate olemasolu, </a:t>
            </a:r>
            <a:r>
              <a:rPr lang="et-EE" b="1" dirty="0"/>
              <a:t>turvalisuse</a:t>
            </a:r>
            <a:r>
              <a:rPr lang="et-EE" dirty="0"/>
              <a:t>, tervisekaitse ja õppekava nõuetele vastava õppekeskkonna olemasolu, võimalused õpilase arengu toetamiseks ning kooli võimekuse pakkuda lisaks kohustuslikele õppeainetele ka valikõppeaineid gümnaasiumi riiklikus õppekavas sätestatud nõuete kohaselt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r>
              <a:rPr lang="fi-FI" b="1" dirty="0"/>
              <a:t>§ 44.  </a:t>
            </a:r>
            <a:r>
              <a:rPr lang="fi-FI" b="1" dirty="0" err="1"/>
              <a:t>Vaimse</a:t>
            </a:r>
            <a:r>
              <a:rPr lang="fi-FI" b="1" dirty="0"/>
              <a:t> ja </a:t>
            </a:r>
            <a:r>
              <a:rPr lang="fi-FI" b="1" dirty="0" err="1"/>
              <a:t>füüsilise</a:t>
            </a:r>
            <a:r>
              <a:rPr lang="fi-FI" b="1" dirty="0"/>
              <a:t> </a:t>
            </a:r>
            <a:r>
              <a:rPr lang="fi-FI" b="1" dirty="0" err="1"/>
              <a:t>turvalisuse</a:t>
            </a:r>
            <a:r>
              <a:rPr lang="fi-FI" b="1" dirty="0"/>
              <a:t> </a:t>
            </a:r>
            <a:r>
              <a:rPr lang="fi-FI" b="1" dirty="0" err="1"/>
              <a:t>tagamine</a:t>
            </a:r>
            <a:r>
              <a:rPr lang="fi-FI" b="1" dirty="0"/>
              <a:t> </a:t>
            </a:r>
            <a:r>
              <a:rPr lang="fi-FI" b="1" dirty="0" err="1"/>
              <a:t>koolis</a:t>
            </a:r>
            <a:endParaRPr lang="fi-FI" b="1" dirty="0"/>
          </a:p>
          <a:p>
            <a:pPr marL="0" indent="0">
              <a:buNone/>
            </a:pPr>
            <a:endParaRPr lang="et-EE" dirty="0"/>
          </a:p>
          <a:p>
            <a:pPr>
              <a:buFont typeface="Arial" panose="020B0604020202020204" pitchFamily="34" charset="0"/>
              <a:buChar char="•"/>
            </a:pPr>
            <a:endParaRPr lang="et-EE" dirty="0" smtClean="0"/>
          </a:p>
          <a:p>
            <a:pPr>
              <a:buFont typeface="Arial" panose="020B0604020202020204" pitchFamily="34" charset="0"/>
              <a:buChar char="•"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15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Info kogumine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Igapäevane suhtlus toimub LMO, LVO ja HO kaudu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err="1" smtClean="0"/>
              <a:t>Pöördujateks</a:t>
            </a:r>
            <a:r>
              <a:rPr lang="et-EE" dirty="0" smtClean="0"/>
              <a:t> on lapsevanemad</a:t>
            </a:r>
            <a:r>
              <a:rPr lang="et-EE" dirty="0"/>
              <a:t>, õppeasutuse juhtkond</a:t>
            </a:r>
            <a:r>
              <a:rPr lang="et-EE" dirty="0" smtClean="0"/>
              <a:t>, hoolekogud, linnakodanikud </a:t>
            </a:r>
            <a:endParaRPr lang="et-EE" dirty="0"/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LMO ja LVO igapäevane tegevus – töös olevate objektide käigus lahendatakse probleeme jooksvalt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Küsimusi esitatakse Tartu kodulehel </a:t>
            </a:r>
            <a:r>
              <a:rPr lang="et-EE" dirty="0"/>
              <a:t>„Ametnik vastab</a:t>
            </a:r>
            <a:r>
              <a:rPr lang="et-EE" dirty="0" smtClean="0"/>
              <a:t>“ rubriigis</a:t>
            </a:r>
            <a:endParaRPr lang="et-EE" dirty="0"/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Infot laekub ka Heakorratelefoni 1789 ja </a:t>
            </a:r>
            <a:r>
              <a:rPr lang="et-EE" dirty="0" smtClean="0">
                <a:hlinkClick r:id="rId3"/>
              </a:rPr>
              <a:t>1789@tartu.ee</a:t>
            </a:r>
            <a:r>
              <a:rPr lang="et-EE" dirty="0" smtClean="0"/>
              <a:t> kaudu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Koolidest on saadud värskeim liiklusinfo 2019 veebruaris</a:t>
            </a:r>
            <a:endParaRPr lang="et-EE" dirty="0"/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Koolieelsetest </a:t>
            </a:r>
            <a:r>
              <a:rPr lang="et-EE" dirty="0"/>
              <a:t>lasteasutustest </a:t>
            </a:r>
            <a:r>
              <a:rPr lang="et-EE" dirty="0" smtClean="0"/>
              <a:t>on info </a:t>
            </a:r>
            <a:r>
              <a:rPr lang="et-EE" dirty="0"/>
              <a:t>koondatud detsembris 2014 (täiendatud </a:t>
            </a:r>
            <a:r>
              <a:rPr lang="et-EE" dirty="0" smtClean="0"/>
              <a:t>2015 jaanuaris ja 2019 jaanuaris)</a:t>
            </a:r>
            <a:endParaRPr lang="et-EE" dirty="0"/>
          </a:p>
          <a:p>
            <a:pPr>
              <a:buFont typeface="Courier New" panose="02070309020205020404" pitchFamily="49" charset="0"/>
              <a:buChar char="o"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97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Koolide küsitlus 2019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HO on </a:t>
            </a:r>
            <a:r>
              <a:rPr lang="et-EE" dirty="0"/>
              <a:t>teinud 2019 </a:t>
            </a:r>
            <a:r>
              <a:rPr lang="et-EE" dirty="0" smtClean="0"/>
              <a:t>veebruaris internetiküsitluse koolitee turvalisuse kohta</a:t>
            </a:r>
          </a:p>
          <a:p>
            <a:r>
              <a:rPr lang="et-EE" dirty="0" smtClean="0"/>
              <a:t>Küsitlusele vastas 24 kooli: 19 </a:t>
            </a:r>
            <a:r>
              <a:rPr lang="et-EE" dirty="0"/>
              <a:t>munitsipaalkooli (sh HEV koolid</a:t>
            </a:r>
            <a:r>
              <a:rPr lang="et-EE" dirty="0" smtClean="0"/>
              <a:t>), neli erakooli ja üks riigikool</a:t>
            </a:r>
          </a:p>
          <a:p>
            <a:r>
              <a:rPr lang="et-EE" dirty="0"/>
              <a:t>10 </a:t>
            </a:r>
            <a:r>
              <a:rPr lang="et-EE" dirty="0" smtClean="0"/>
              <a:t>kooli pidas </a:t>
            </a:r>
            <a:r>
              <a:rPr lang="et-EE" dirty="0"/>
              <a:t>kooliteed turvaliseks või suures osas </a:t>
            </a:r>
            <a:r>
              <a:rPr lang="et-EE" dirty="0" smtClean="0"/>
              <a:t>turvaliseks</a:t>
            </a:r>
            <a:endParaRPr lang="et-EE" dirty="0"/>
          </a:p>
          <a:p>
            <a:r>
              <a:rPr lang="et-EE" dirty="0"/>
              <a:t>13 kooli hinnangul esinevad mõned ebaturvalised </a:t>
            </a:r>
            <a:r>
              <a:rPr lang="et-EE" dirty="0" smtClean="0"/>
              <a:t>kohad</a:t>
            </a:r>
          </a:p>
          <a:p>
            <a:r>
              <a:rPr lang="et-EE" dirty="0"/>
              <a:t>1 kool pidas kooliteed </a:t>
            </a:r>
            <a:r>
              <a:rPr lang="et-EE" dirty="0" smtClean="0"/>
              <a:t>ebaturvaliseks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76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Koolide probleemid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3" y="1088020"/>
            <a:ext cx="10310290" cy="4999271"/>
          </a:xfrm>
        </p:spPr>
        <p:txBody>
          <a:bodyPr/>
          <a:lstStyle/>
          <a:p>
            <a:r>
              <a:rPr lang="et-EE" dirty="0" smtClean="0"/>
              <a:t>Peatumis- ja parkimiskohtade nappus kooli lähiümbruses</a:t>
            </a:r>
          </a:p>
          <a:p>
            <a:r>
              <a:rPr lang="et-EE" dirty="0" smtClean="0"/>
              <a:t>Liiklusmärkide eiramine: erinevad keelumärgid, kiirusepiirangud</a:t>
            </a:r>
          </a:p>
          <a:p>
            <a:r>
              <a:rPr lang="et-EE" dirty="0" smtClean="0"/>
              <a:t>Tipptund – kool algab üldiselt samal ajal</a:t>
            </a:r>
          </a:p>
          <a:p>
            <a:r>
              <a:rPr lang="et-EE" dirty="0" smtClean="0"/>
              <a:t>Tihe liiklus, eriti kesklinnas olevate koolide puhul</a:t>
            </a:r>
          </a:p>
          <a:p>
            <a:r>
              <a:rPr lang="et-EE" dirty="0" smtClean="0"/>
              <a:t>Kõnniteed ja ülekäigurajad „vales“ kohas - lastel kiusatus minna otse</a:t>
            </a:r>
          </a:p>
          <a:p>
            <a:r>
              <a:rPr lang="et-EE" dirty="0" smtClean="0"/>
              <a:t>Lumevallid</a:t>
            </a:r>
          </a:p>
          <a:p>
            <a:r>
              <a:rPr lang="et-EE" dirty="0" err="1" smtClean="0"/>
              <a:t>Kergliiklustee</a:t>
            </a:r>
            <a:r>
              <a:rPr lang="et-EE" dirty="0" smtClean="0"/>
              <a:t> puudumine</a:t>
            </a:r>
          </a:p>
          <a:p>
            <a:r>
              <a:rPr lang="et-EE" dirty="0" smtClean="0"/>
              <a:t>Naabruses olevate korterelamute parkijad</a:t>
            </a:r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596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Lahendused koolidele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Koolide </a:t>
            </a:r>
            <a:r>
              <a:rPr lang="et-EE" dirty="0" err="1" smtClean="0"/>
              <a:t>investeeringutekavapõhine</a:t>
            </a:r>
            <a:r>
              <a:rPr lang="et-EE" dirty="0" smtClean="0"/>
              <a:t> tegevus – igal aastal kavas rekonstrueerida üks koolihoone, sealhulgas lahendada </a:t>
            </a:r>
            <a:r>
              <a:rPr lang="et-EE" dirty="0" err="1" smtClean="0"/>
              <a:t>lähiala</a:t>
            </a:r>
            <a:r>
              <a:rPr lang="et-EE" dirty="0" smtClean="0"/>
              <a:t> liiklusskeem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Tehtud Raatuse, Tamme G, Täiskasvanute 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Tegemisel Variku, KHK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Planeerimisel Annelinna, </a:t>
            </a:r>
            <a:r>
              <a:rPr lang="et-EE" dirty="0" err="1" smtClean="0"/>
              <a:t>Descartes</a:t>
            </a:r>
            <a:r>
              <a:rPr lang="et-EE" dirty="0" smtClean="0"/>
              <a:t>, Hansa, Veeriku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LVO korrastanud kinnistupealseid parklaid, kõnniteid, sissesõite: nt Kivilinna, Kroonuaia, Annelinna, Puškin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Paigaldatud jalgrattahoidjaid ca 500le rattale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dirty="0" smtClean="0"/>
              <a:t>LMO: lähiajal tehtud Forseliuse ümbrus, Variku Kooli ümbruse </a:t>
            </a:r>
            <a:r>
              <a:rPr lang="et-EE" dirty="0" err="1" smtClean="0"/>
              <a:t>kergliiklusteed</a:t>
            </a:r>
            <a:r>
              <a:rPr lang="et-EE" dirty="0" smtClean="0"/>
              <a:t>, kohe algab Tamme pst </a:t>
            </a:r>
            <a:r>
              <a:rPr lang="et-EE" dirty="0" err="1" smtClean="0"/>
              <a:t>rek</a:t>
            </a:r>
            <a:r>
              <a:rPr lang="et-EE" dirty="0" smtClean="0"/>
              <a:t>. Planeerimisel ülekäigurajad Rahvusvahelise, Kristliku ja Katoliku kooli juurde ning </a:t>
            </a:r>
            <a:r>
              <a:rPr lang="et-EE" dirty="0" err="1" smtClean="0"/>
              <a:t>kergliiklustee</a:t>
            </a:r>
            <a:r>
              <a:rPr lang="et-EE" dirty="0" smtClean="0"/>
              <a:t> Waldorfkoolini</a:t>
            </a:r>
          </a:p>
          <a:p>
            <a:pPr>
              <a:buFont typeface="Courier New" panose="02070309020205020404" pitchFamily="49" charset="0"/>
              <a:buChar char="o"/>
            </a:pP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4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Lahendused koolidele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3" y="1088020"/>
            <a:ext cx="10080000" cy="5516170"/>
          </a:xfrm>
        </p:spPr>
        <p:txBody>
          <a:bodyPr>
            <a:normAutofit/>
          </a:bodyPr>
          <a:lstStyle/>
          <a:p>
            <a:r>
              <a:rPr lang="et-EE" dirty="0"/>
              <a:t>Igapäevane LMO ja LVO </a:t>
            </a:r>
            <a:r>
              <a:rPr lang="et-EE" dirty="0" smtClean="0"/>
              <a:t>tegevus lähtuvalt eelarvest ja kodanike ettepanekutest. </a:t>
            </a:r>
            <a:r>
              <a:rPr lang="et-EE" dirty="0"/>
              <a:t>Lahendused muutuvad ajas</a:t>
            </a:r>
          </a:p>
          <a:p>
            <a:r>
              <a:rPr lang="et-EE" dirty="0" smtClean="0"/>
              <a:t>Liiklusjärelevalve tõhustamine koolide juures, vajadusel politsei/linna menetlusteenistuse teavitamine</a:t>
            </a:r>
          </a:p>
          <a:p>
            <a:r>
              <a:rPr lang="et-EE" dirty="0" smtClean="0"/>
              <a:t>Vanemate eeskuju on nõrgaks kohaks ja vajab tähelepanu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268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Liikluskasvatus koolides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Teavitustöö kodus ja koolis peaks olema igapäevane. Põhikooli riiklikus õppekavas läbiva teemana „Tervis ja ohutus“, milles on ka liiklusohutuse osa</a:t>
            </a:r>
          </a:p>
          <a:p>
            <a:r>
              <a:rPr lang="et-EE" dirty="0"/>
              <a:t>Aastast 2012 on tegutsenud </a:t>
            </a:r>
            <a:r>
              <a:rPr lang="et-EE" dirty="0" err="1"/>
              <a:t>ülelinnaline</a:t>
            </a:r>
            <a:r>
              <a:rPr lang="et-EE" dirty="0"/>
              <a:t> liikluskasvatuse aineühendus, mis koondab liikluskasvatuse õpetajaid ja koordineerib sellealast tegevust</a:t>
            </a:r>
          </a:p>
          <a:p>
            <a:r>
              <a:rPr lang="et-EE" dirty="0"/>
              <a:t>Väga aktiivne koostöö Maanteeametiga – koolitused, projektid jm</a:t>
            </a:r>
          </a:p>
          <a:p>
            <a:r>
              <a:rPr lang="et-EE" dirty="0"/>
              <a:t>2018. a tunnustati Tartu Kivilinna Kooli kui „Liiklusohutuse eeskuju“ ja KHK õpetajatele anti liiklusohutuse õpetaja aunimetus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0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Lasteaedade </a:t>
            </a:r>
            <a:r>
              <a:rPr lang="et-EE" dirty="0" smtClean="0"/>
              <a:t>probleemid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Suures osas samad mis koolidel</a:t>
            </a:r>
          </a:p>
          <a:p>
            <a:r>
              <a:rPr lang="et-EE" dirty="0" smtClean="0"/>
              <a:t>Peatumis- </a:t>
            </a:r>
            <a:r>
              <a:rPr lang="et-EE" dirty="0"/>
              <a:t>ja parkimiskohtade </a:t>
            </a:r>
            <a:r>
              <a:rPr lang="et-EE" dirty="0" smtClean="0"/>
              <a:t>nappus. Peatumiseks läheb kauem aega kui koolides</a:t>
            </a:r>
            <a:endParaRPr lang="et-EE" dirty="0"/>
          </a:p>
          <a:p>
            <a:r>
              <a:rPr lang="et-EE" dirty="0"/>
              <a:t>Liiklusmärkide eiramine: erinevad keelumärgid, kiirusepiirangud</a:t>
            </a:r>
          </a:p>
          <a:p>
            <a:r>
              <a:rPr lang="et-EE" dirty="0"/>
              <a:t>Tipptund</a:t>
            </a:r>
          </a:p>
          <a:p>
            <a:r>
              <a:rPr lang="et-EE" dirty="0"/>
              <a:t>Tihe liiklus</a:t>
            </a:r>
          </a:p>
          <a:p>
            <a:r>
              <a:rPr lang="et-EE" dirty="0" smtClean="0"/>
              <a:t>Lumevallid</a:t>
            </a:r>
            <a:endParaRPr lang="et-EE" dirty="0"/>
          </a:p>
          <a:p>
            <a:r>
              <a:rPr lang="et-EE" dirty="0" err="1"/>
              <a:t>Kergliiklustee</a:t>
            </a:r>
            <a:r>
              <a:rPr lang="et-EE" dirty="0"/>
              <a:t> </a:t>
            </a:r>
            <a:r>
              <a:rPr lang="et-EE" dirty="0" smtClean="0"/>
              <a:t>vähesus</a:t>
            </a:r>
          </a:p>
          <a:p>
            <a:r>
              <a:rPr lang="et-EE" dirty="0" smtClean="0"/>
              <a:t>Töötajate parklate ja parkimiskohtade nappus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091-77F4-480A-A619-CA6325D3D675}" type="datetime1">
              <a:rPr lang="et-EE" smtClean="0"/>
              <a:t>23.04.2019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6BD1-783F-EE47-9804-03395A17E752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415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rtu_1">
      <a:dk1>
        <a:srgbClr val="363636"/>
      </a:dk1>
      <a:lt1>
        <a:srgbClr val="FFFFFF"/>
      </a:lt1>
      <a:dk2>
        <a:srgbClr val="363636"/>
      </a:dk2>
      <a:lt2>
        <a:srgbClr val="F9F9F9"/>
      </a:lt2>
      <a:accent1>
        <a:srgbClr val="004187"/>
      </a:accent1>
      <a:accent2>
        <a:srgbClr val="24AC9F"/>
      </a:accent2>
      <a:accent3>
        <a:srgbClr val="FBAE58"/>
      </a:accent3>
      <a:accent4>
        <a:srgbClr val="BF3452"/>
      </a:accent4>
      <a:accent5>
        <a:srgbClr val="6ECBC2"/>
      </a:accent5>
      <a:accent6>
        <a:srgbClr val="4677BC"/>
      </a:accent6>
      <a:hlink>
        <a:srgbClr val="0563C1"/>
      </a:hlink>
      <a:folHlink>
        <a:srgbClr val="24AC9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LV UUED slaidipõhjad_piltidega" id="{1D41259C-6948-4839-BBF2-24F7EC32C2D9}" vid="{315F7143-38EF-43F2-8124-D29D46A958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TLV UUED slaidipõhjad_piltidega</Template>
  <TotalTime>2711</TotalTime>
  <Words>614</Words>
  <Application>Microsoft Office PowerPoint</Application>
  <PresentationFormat>Widescreen</PresentationFormat>
  <Paragraphs>108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AlNile</vt:lpstr>
      <vt:lpstr>AlNile-Bold</vt:lpstr>
      <vt:lpstr>Arial</vt:lpstr>
      <vt:lpstr>Calibri</vt:lpstr>
      <vt:lpstr>Courier New</vt:lpstr>
      <vt:lpstr>Office Theme</vt:lpstr>
      <vt:lpstr>Turvaline koolitee</vt:lpstr>
      <vt:lpstr>Põhikooli- ja gümnaasiumiseadus</vt:lpstr>
      <vt:lpstr>Info kogumine</vt:lpstr>
      <vt:lpstr>Koolide küsitlus 2019</vt:lpstr>
      <vt:lpstr>Koolide probleemid</vt:lpstr>
      <vt:lpstr>Lahendused koolidele</vt:lpstr>
      <vt:lpstr>Lahendused koolidele</vt:lpstr>
      <vt:lpstr>Liikluskasvatus koolides</vt:lpstr>
      <vt:lpstr>Lasteaedade probleemid</vt:lpstr>
      <vt:lpstr>Lahendused lasteaedadele</vt:lpstr>
      <vt:lpstr>Ühistransport  </vt:lpstr>
      <vt:lpstr>Kokkuvõte</vt:lpstr>
      <vt:lpstr> Täname tähelepanu eest!</vt:lpstr>
    </vt:vector>
  </TitlesOfParts>
  <Company>Tartu Linnavalitsus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TLV</dc:creator>
  <cp:lastModifiedBy>Admin</cp:lastModifiedBy>
  <cp:revision>107</cp:revision>
  <dcterms:created xsi:type="dcterms:W3CDTF">2019-02-18T11:46:10Z</dcterms:created>
  <dcterms:modified xsi:type="dcterms:W3CDTF">2019-04-23T07:52:01Z</dcterms:modified>
</cp:coreProperties>
</file>