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71" r:id="rId3"/>
    <p:sldId id="355" r:id="rId4"/>
    <p:sldId id="356" r:id="rId5"/>
    <p:sldId id="357" r:id="rId6"/>
    <p:sldId id="358" r:id="rId7"/>
    <p:sldId id="359" r:id="rId8"/>
    <p:sldId id="361" r:id="rId9"/>
    <p:sldId id="360" r:id="rId10"/>
    <p:sldId id="362" r:id="rId11"/>
    <p:sldId id="364" r:id="rId12"/>
    <p:sldId id="365" r:id="rId13"/>
    <p:sldId id="366" r:id="rId14"/>
    <p:sldId id="367" r:id="rId15"/>
    <p:sldId id="369" r:id="rId16"/>
    <p:sldId id="370" r:id="rId17"/>
    <p:sldId id="354" r:id="rId18"/>
    <p:sldId id="272" r:id="rId19"/>
    <p:sldId id="274" r:id="rId20"/>
    <p:sldId id="352" r:id="rId21"/>
    <p:sldId id="335" r:id="rId22"/>
    <p:sldId id="339" r:id="rId23"/>
    <p:sldId id="340" r:id="rId24"/>
    <p:sldId id="336" r:id="rId25"/>
    <p:sldId id="338" r:id="rId26"/>
    <p:sldId id="353" r:id="rId27"/>
    <p:sldId id="341" r:id="rId28"/>
    <p:sldId id="342" r:id="rId29"/>
    <p:sldId id="346" r:id="rId30"/>
    <p:sldId id="347" r:id="rId31"/>
    <p:sldId id="348" r:id="rId32"/>
    <p:sldId id="349" r:id="rId33"/>
    <p:sldId id="344" r:id="rId34"/>
    <p:sldId id="351" r:id="rId35"/>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898989"/>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2593" autoAdjust="0"/>
  </p:normalViewPr>
  <p:slideViewPr>
    <p:cSldViewPr>
      <p:cViewPr varScale="1">
        <p:scale>
          <a:sx n="99" d="100"/>
          <a:sy n="99" d="100"/>
        </p:scale>
        <p:origin x="1904"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5F29C6-4EA1-42C8-A37B-640697494C21}" type="datetimeFigureOut">
              <a:rPr lang="fi-FI" smtClean="0"/>
              <a:t>27.12.2018</a:t>
            </a:fld>
            <a:endParaRPr lang="fi-FI"/>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1DF2C6-E534-452B-9088-7418300A44E4}" type="slidenum">
              <a:rPr lang="fi-FI" smtClean="0"/>
              <a:t>‹#›</a:t>
            </a:fld>
            <a:endParaRPr lang="fi-FI"/>
          </a:p>
        </p:txBody>
      </p:sp>
    </p:spTree>
    <p:extLst>
      <p:ext uri="{BB962C8B-B14F-4D97-AF65-F5344CB8AC3E}">
        <p14:creationId xmlns:p14="http://schemas.microsoft.com/office/powerpoint/2010/main" val="3647411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11DF2C6-E534-452B-9088-7418300A44E4}" type="slidenum">
              <a:rPr lang="fi-FI" smtClean="0"/>
              <a:t>2</a:t>
            </a:fld>
            <a:endParaRPr lang="fi-FI"/>
          </a:p>
        </p:txBody>
      </p:sp>
    </p:spTree>
    <p:extLst>
      <p:ext uri="{BB962C8B-B14F-4D97-AF65-F5344CB8AC3E}">
        <p14:creationId xmlns:p14="http://schemas.microsoft.com/office/powerpoint/2010/main" val="3521351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511DF2C6-E534-452B-9088-7418300A44E4}" type="slidenum">
              <a:rPr lang="fi-FI" smtClean="0"/>
              <a:t>18</a:t>
            </a:fld>
            <a:endParaRPr lang="fi-FI"/>
          </a:p>
        </p:txBody>
      </p:sp>
    </p:spTree>
    <p:extLst>
      <p:ext uri="{BB962C8B-B14F-4D97-AF65-F5344CB8AC3E}">
        <p14:creationId xmlns:p14="http://schemas.microsoft.com/office/powerpoint/2010/main" val="733879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11DF2C6-E534-452B-9088-7418300A44E4}" type="slidenum">
              <a:rPr lang="fi-FI" smtClean="0"/>
              <a:t>20</a:t>
            </a:fld>
            <a:endParaRPr lang="fi-FI"/>
          </a:p>
        </p:txBody>
      </p:sp>
    </p:spTree>
    <p:extLst>
      <p:ext uri="{BB962C8B-B14F-4D97-AF65-F5344CB8AC3E}">
        <p14:creationId xmlns:p14="http://schemas.microsoft.com/office/powerpoint/2010/main" val="1350338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11DF2C6-E534-452B-9088-7418300A44E4}" type="slidenum">
              <a:rPr lang="fi-FI" smtClean="0"/>
              <a:t>22</a:t>
            </a:fld>
            <a:endParaRPr lang="fi-FI"/>
          </a:p>
        </p:txBody>
      </p:sp>
    </p:spTree>
    <p:extLst>
      <p:ext uri="{BB962C8B-B14F-4D97-AF65-F5344CB8AC3E}">
        <p14:creationId xmlns:p14="http://schemas.microsoft.com/office/powerpoint/2010/main" val="795102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dirty="0">
                <a:solidFill>
                  <a:schemeClr val="tx1"/>
                </a:solidFill>
                <a:effectLst/>
                <a:latin typeface="+mn-lt"/>
                <a:ea typeface="+mn-ea"/>
                <a:cs typeface="+mn-cs"/>
              </a:rPr>
              <a:t>Target </a:t>
            </a:r>
            <a:r>
              <a:rPr lang="sv-SE" sz="1200" b="0" i="0" u="none" strike="noStrike" kern="1200" dirty="0" err="1">
                <a:solidFill>
                  <a:schemeClr val="tx1"/>
                </a:solidFill>
                <a:effectLst/>
                <a:latin typeface="+mn-lt"/>
                <a:ea typeface="+mn-ea"/>
                <a:cs typeface="+mn-cs"/>
              </a:rPr>
              <a:t>groups</a:t>
            </a:r>
            <a:r>
              <a:rPr lang="sv-SE" sz="1200" b="0" i="0" u="none" strike="noStrike" kern="1200" dirty="0">
                <a:solidFill>
                  <a:schemeClr val="tx1"/>
                </a:solidFill>
                <a:effectLst/>
                <a:latin typeface="+mn-lt"/>
                <a:ea typeface="+mn-ea"/>
                <a:cs typeface="+mn-cs"/>
              </a:rPr>
              <a:t> </a:t>
            </a:r>
            <a:r>
              <a:rPr lang="sv-SE" sz="1200" b="0" i="0" u="none" strike="noStrike" kern="1200" dirty="0" err="1">
                <a:solidFill>
                  <a:schemeClr val="tx1"/>
                </a:solidFill>
                <a:effectLst/>
                <a:latin typeface="+mn-lt"/>
                <a:ea typeface="+mn-ea"/>
                <a:cs typeface="+mn-cs"/>
              </a:rPr>
              <a:t>are</a:t>
            </a:r>
            <a:r>
              <a:rPr lang="sv-SE" sz="1200" b="0" i="0" u="none" strike="noStrike" kern="1200" dirty="0">
                <a:solidFill>
                  <a:schemeClr val="tx1"/>
                </a:solidFill>
                <a:effectLst/>
                <a:latin typeface="+mn-lt"/>
                <a:ea typeface="+mn-ea"/>
                <a:cs typeface="+mn-cs"/>
              </a:rPr>
              <a:t> the urban </a:t>
            </a:r>
            <a:r>
              <a:rPr lang="sv-SE" sz="1200" b="0" i="0" u="none" strike="noStrike" kern="1200" dirty="0" err="1">
                <a:solidFill>
                  <a:schemeClr val="tx1"/>
                </a:solidFill>
                <a:effectLst/>
                <a:latin typeface="+mn-lt"/>
                <a:ea typeface="+mn-ea"/>
                <a:cs typeface="+mn-cs"/>
              </a:rPr>
              <a:t>planners</a:t>
            </a:r>
            <a:r>
              <a:rPr lang="sv-SE" sz="1200" b="0" i="0" u="none" strike="noStrike" kern="1200" dirty="0">
                <a:solidFill>
                  <a:schemeClr val="tx1"/>
                </a:solidFill>
                <a:effectLst/>
                <a:latin typeface="+mn-lt"/>
                <a:ea typeface="+mn-ea"/>
                <a:cs typeface="+mn-cs"/>
              </a:rPr>
              <a:t>, the city administration, city </a:t>
            </a:r>
            <a:r>
              <a:rPr lang="sv-SE" sz="1200" b="0" i="0" u="none" strike="noStrike" kern="1200" dirty="0" err="1">
                <a:solidFill>
                  <a:schemeClr val="tx1"/>
                </a:solidFill>
                <a:effectLst/>
                <a:latin typeface="+mn-lt"/>
                <a:ea typeface="+mn-ea"/>
                <a:cs typeface="+mn-cs"/>
              </a:rPr>
              <a:t>officials</a:t>
            </a:r>
            <a:r>
              <a:rPr lang="sv-SE" sz="1200" b="0" i="0" u="none" strike="noStrike" kern="1200" dirty="0">
                <a:solidFill>
                  <a:schemeClr val="tx1"/>
                </a:solidFill>
                <a:effectLst/>
                <a:latin typeface="+mn-lt"/>
                <a:ea typeface="+mn-ea"/>
                <a:cs typeface="+mn-cs"/>
              </a:rPr>
              <a:t>, </a:t>
            </a:r>
            <a:r>
              <a:rPr lang="sv-SE" sz="1200" b="0" i="0" u="none" strike="noStrike" kern="1200" dirty="0" err="1">
                <a:solidFill>
                  <a:schemeClr val="tx1"/>
                </a:solidFill>
                <a:effectLst/>
                <a:latin typeface="+mn-lt"/>
                <a:ea typeface="+mn-ea"/>
                <a:cs typeface="+mn-cs"/>
              </a:rPr>
              <a:t>inhabitants</a:t>
            </a:r>
            <a:r>
              <a:rPr lang="sv-SE" sz="1200" b="0" i="0" u="none" strike="noStrike" kern="1200" dirty="0">
                <a:solidFill>
                  <a:schemeClr val="tx1"/>
                </a:solidFill>
                <a:effectLst/>
                <a:latin typeface="+mn-lt"/>
                <a:ea typeface="+mn-ea"/>
                <a:cs typeface="+mn-cs"/>
              </a:rPr>
              <a:t>, the regional public </a:t>
            </a:r>
            <a:r>
              <a:rPr lang="sv-SE" sz="1200" b="0" i="0" u="none" strike="noStrike" kern="1200" dirty="0" err="1">
                <a:solidFill>
                  <a:schemeClr val="tx1"/>
                </a:solidFill>
                <a:effectLst/>
                <a:latin typeface="+mn-lt"/>
                <a:ea typeface="+mn-ea"/>
                <a:cs typeface="+mn-cs"/>
              </a:rPr>
              <a:t>authorities</a:t>
            </a:r>
            <a:r>
              <a:rPr lang="sv-SE" sz="1200" b="0" i="0" u="none" strike="noStrike" kern="1200" dirty="0">
                <a:solidFill>
                  <a:schemeClr val="tx1"/>
                </a:solidFill>
                <a:effectLst/>
                <a:latin typeface="+mn-lt"/>
                <a:ea typeface="+mn-ea"/>
                <a:cs typeface="+mn-cs"/>
              </a:rPr>
              <a:t> or </a:t>
            </a:r>
            <a:r>
              <a:rPr lang="sv-SE" sz="1200" b="0" i="0" u="none" strike="noStrike" kern="1200" dirty="0" err="1">
                <a:solidFill>
                  <a:schemeClr val="tx1"/>
                </a:solidFill>
                <a:effectLst/>
                <a:latin typeface="+mn-lt"/>
                <a:ea typeface="+mn-ea"/>
                <a:cs typeface="+mn-cs"/>
              </a:rPr>
              <a:t>companies</a:t>
            </a:r>
            <a:r>
              <a:rPr lang="sv-SE" sz="1200" b="0" i="0" u="none" strike="noStrike" kern="1200" dirty="0">
                <a:solidFill>
                  <a:schemeClr val="tx1"/>
                </a:solidFill>
                <a:effectLst/>
                <a:latin typeface="+mn-lt"/>
                <a:ea typeface="+mn-ea"/>
                <a:cs typeface="+mn-cs"/>
              </a:rPr>
              <a:t>.</a:t>
            </a:r>
            <a:endParaRPr lang="sv-SE" dirty="0"/>
          </a:p>
          <a:p>
            <a:endParaRPr lang="sv-SE" dirty="0"/>
          </a:p>
        </p:txBody>
      </p:sp>
      <p:sp>
        <p:nvSpPr>
          <p:cNvPr id="4" name="Platshållare för bildnummer 3"/>
          <p:cNvSpPr>
            <a:spLocks noGrp="1"/>
          </p:cNvSpPr>
          <p:nvPr>
            <p:ph type="sldNum" sz="quarter" idx="5"/>
          </p:nvPr>
        </p:nvSpPr>
        <p:spPr/>
        <p:txBody>
          <a:bodyPr/>
          <a:lstStyle/>
          <a:p>
            <a:fld id="{511DF2C6-E534-452B-9088-7418300A44E4}" type="slidenum">
              <a:rPr lang="fi-FI" smtClean="0"/>
              <a:t>23</a:t>
            </a:fld>
            <a:endParaRPr lang="fi-FI"/>
          </a:p>
        </p:txBody>
      </p:sp>
    </p:spTree>
    <p:extLst>
      <p:ext uri="{BB962C8B-B14F-4D97-AF65-F5344CB8AC3E}">
        <p14:creationId xmlns:p14="http://schemas.microsoft.com/office/powerpoint/2010/main" val="2508999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11DF2C6-E534-452B-9088-7418300A44E4}" type="slidenum">
              <a:rPr lang="fi-FI" smtClean="0"/>
              <a:t>34</a:t>
            </a:fld>
            <a:endParaRPr lang="fi-FI"/>
          </a:p>
        </p:txBody>
      </p:sp>
    </p:spTree>
    <p:extLst>
      <p:ext uri="{BB962C8B-B14F-4D97-AF65-F5344CB8AC3E}">
        <p14:creationId xmlns:p14="http://schemas.microsoft.com/office/powerpoint/2010/main" val="5944783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31640" y="4581128"/>
            <a:ext cx="6400800" cy="913656"/>
          </a:xfrm>
        </p:spPr>
        <p:txBody>
          <a:bodyPr/>
          <a:lstStyle>
            <a:lvl1pPr marL="0" indent="0" algn="ctr">
              <a:buNone/>
              <a:defRPr baseline="0">
                <a:solidFill>
                  <a:srgbClr val="89898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Title of the presentation </a:t>
            </a:r>
            <a:endParaRPr lang="fi-FI" dirty="0"/>
          </a:p>
        </p:txBody>
      </p:sp>
      <p:pic>
        <p:nvPicPr>
          <p:cNvPr id="2050" name="Picture 2" descr="AdobeStock_91225542.jpe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95536" y="21384"/>
            <a:ext cx="6832848" cy="4415728"/>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75356" y="3330008"/>
            <a:ext cx="1853028" cy="1099463"/>
          </a:xfrm>
          <a:prstGeom prst="rect">
            <a:avLst/>
          </a:prstGeom>
        </p:spPr>
      </p:pic>
      <p:sp>
        <p:nvSpPr>
          <p:cNvPr id="2" name="TextBox 1"/>
          <p:cNvSpPr txBox="1"/>
          <p:nvPr userDrawn="1"/>
        </p:nvSpPr>
        <p:spPr>
          <a:xfrm>
            <a:off x="2097834" y="6544575"/>
            <a:ext cx="4608512" cy="246221"/>
          </a:xfrm>
          <a:prstGeom prst="rect">
            <a:avLst/>
          </a:prstGeom>
          <a:noFill/>
        </p:spPr>
        <p:txBody>
          <a:bodyPr wrap="square" rtlCol="0">
            <a:spAutoFit/>
          </a:bodyPr>
          <a:lstStyle/>
          <a:p>
            <a:pPr algn="ctr"/>
            <a:r>
              <a:rPr lang="fi-FI" sz="1000" dirty="0">
                <a:latin typeface="+mj-lt"/>
              </a:rPr>
              <a:t>HEAT </a:t>
            </a:r>
            <a:r>
              <a:rPr lang="fi-FI" sz="1000" dirty="0" err="1">
                <a:latin typeface="+mj-lt"/>
              </a:rPr>
              <a:t>project</a:t>
            </a:r>
            <a:r>
              <a:rPr lang="fi-FI" sz="1000" dirty="0">
                <a:latin typeface="+mj-lt"/>
              </a:rPr>
              <a:t> is </a:t>
            </a:r>
            <a:r>
              <a:rPr lang="fi-FI" sz="1000" dirty="0" err="1">
                <a:latin typeface="+mj-lt"/>
              </a:rPr>
              <a:t>co-financed</a:t>
            </a:r>
            <a:r>
              <a:rPr lang="fi-FI" sz="1000" dirty="0">
                <a:latin typeface="+mj-lt"/>
              </a:rPr>
              <a:t> </a:t>
            </a:r>
            <a:r>
              <a:rPr lang="fi-FI" sz="1000" dirty="0" err="1">
                <a:latin typeface="+mj-lt"/>
              </a:rPr>
              <a:t>from</a:t>
            </a:r>
            <a:r>
              <a:rPr lang="fi-FI" sz="1000" dirty="0">
                <a:latin typeface="+mj-lt"/>
              </a:rPr>
              <a:t> </a:t>
            </a:r>
            <a:r>
              <a:rPr lang="fi-FI" sz="1000" dirty="0" err="1">
                <a:latin typeface="+mj-lt"/>
              </a:rPr>
              <a:t>the</a:t>
            </a:r>
            <a:r>
              <a:rPr lang="fi-FI" sz="1000" dirty="0">
                <a:latin typeface="+mj-lt"/>
              </a:rPr>
              <a:t> Interre</a:t>
            </a:r>
            <a:r>
              <a:rPr lang="fi-FI" sz="1000" baseline="0" dirty="0">
                <a:latin typeface="+mj-lt"/>
              </a:rPr>
              <a:t>g Central Baltic Programme (2014-2020)</a:t>
            </a:r>
            <a:endParaRPr lang="fi-FI" sz="1000" dirty="0">
              <a:latin typeface="+mj-lt"/>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212858"/>
            <a:ext cx="1967885" cy="621490"/>
          </a:xfrm>
          <a:prstGeom prst="rect">
            <a:avLst/>
          </a:prstGeom>
        </p:spPr>
      </p:pic>
      <p:pic>
        <p:nvPicPr>
          <p:cNvPr id="5" name="Picture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36296" y="6222686"/>
            <a:ext cx="2204230" cy="603018"/>
          </a:xfrm>
          <a:prstGeom prst="rect">
            <a:avLst/>
          </a:prstGeom>
        </p:spPr>
      </p:pic>
    </p:spTree>
    <p:extLst>
      <p:ext uri="{BB962C8B-B14F-4D97-AF65-F5344CB8AC3E}">
        <p14:creationId xmlns:p14="http://schemas.microsoft.com/office/powerpoint/2010/main" val="3171215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rgbClr val="0033CC"/>
              </a:buClr>
              <a:defRPr sz="2400"/>
            </a:lvl1pPr>
            <a:lvl2pPr>
              <a:buClr>
                <a:srgbClr val="0033CC"/>
              </a:buClr>
              <a:defRPr sz="2200"/>
            </a:lvl2pPr>
            <a:lvl3pPr marL="1143000" indent="-228600">
              <a:buClr>
                <a:srgbClr val="0033CC"/>
              </a:buClr>
              <a:buFont typeface="Courier New" panose="02070309020205020404" pitchFamily="49" charset="0"/>
              <a:buChar char="o"/>
              <a:defRPr sz="2000"/>
            </a:lvl3pPr>
            <a:lvl4pPr marL="1600200" indent="-228600">
              <a:buClr>
                <a:srgbClr val="0033CC"/>
              </a:buClr>
              <a:buFont typeface="Wingdings" panose="05000000000000000000" pitchFamily="2" charset="2"/>
              <a:buChar char="Ø"/>
              <a:defRPr sz="1800"/>
            </a:lvl4pPr>
            <a:lvl5pPr>
              <a:buClr>
                <a:srgbClr val="0033CC"/>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10"/>
          </p:nvPr>
        </p:nvSpPr>
        <p:spPr/>
        <p:txBody>
          <a:bodyPr/>
          <a:lstStyle>
            <a:lvl1pPr>
              <a:defRPr/>
            </a:lvl1pPr>
          </a:lstStyle>
          <a:p>
            <a:r>
              <a:rPr lang="fi-FI" dirty="0"/>
              <a:t>#biking4health	</a:t>
            </a:r>
          </a:p>
        </p:txBody>
      </p:sp>
      <p:sp>
        <p:nvSpPr>
          <p:cNvPr id="5" name="Footer Placeholder 4"/>
          <p:cNvSpPr>
            <a:spLocks noGrp="1"/>
          </p:cNvSpPr>
          <p:nvPr>
            <p:ph type="ftr" sz="quarter" idx="11"/>
          </p:nvPr>
        </p:nvSpPr>
        <p:spPr/>
        <p:txBody>
          <a:bodyPr/>
          <a:lstStyle/>
          <a:p>
            <a:r>
              <a:rPr lang="fi-FI" dirty="0"/>
              <a:t>www.heatproject.eu</a:t>
            </a:r>
          </a:p>
        </p:txBody>
      </p:sp>
      <p:sp>
        <p:nvSpPr>
          <p:cNvPr id="6" name="Slide Number Placeholder 5"/>
          <p:cNvSpPr>
            <a:spLocks noGrp="1"/>
          </p:cNvSpPr>
          <p:nvPr>
            <p:ph type="sldNum" sz="quarter" idx="12"/>
          </p:nvPr>
        </p:nvSpPr>
        <p:spPr/>
        <p:txBody>
          <a:bodyPr/>
          <a:lstStyle>
            <a:lvl1pPr>
              <a:defRPr/>
            </a:lvl1pPr>
          </a:lstStyle>
          <a:p>
            <a:r>
              <a:rPr lang="fi-FI" dirty="0"/>
              <a:t>#</a:t>
            </a:r>
            <a:r>
              <a:rPr lang="fi-FI" dirty="0" err="1"/>
              <a:t>planningtogether</a:t>
            </a:r>
            <a:endParaRPr lang="fi-FI"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92280" y="242181"/>
            <a:ext cx="1853028" cy="1099463"/>
          </a:xfrm>
          <a:prstGeom prst="rect">
            <a:avLst/>
          </a:prstGeom>
        </p:spPr>
      </p:pic>
    </p:spTree>
    <p:extLst>
      <p:ext uri="{BB962C8B-B14F-4D97-AF65-F5344CB8AC3E}">
        <p14:creationId xmlns:p14="http://schemas.microsoft.com/office/powerpoint/2010/main" val="3767068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Subtitle 2"/>
          <p:cNvSpPr>
            <a:spLocks noGrp="1"/>
          </p:cNvSpPr>
          <p:nvPr>
            <p:ph type="subTitle" idx="1" hasCustomPrompt="1"/>
          </p:nvPr>
        </p:nvSpPr>
        <p:spPr>
          <a:xfrm>
            <a:off x="1331640" y="4581128"/>
            <a:ext cx="6400800" cy="913656"/>
          </a:xfrm>
        </p:spPr>
        <p:txBody>
          <a:bodyPr/>
          <a:lstStyle>
            <a:lvl1pPr marL="0" indent="0" algn="ctr">
              <a:buNone/>
              <a:defRPr baseline="0">
                <a:solidFill>
                  <a:srgbClr val="89898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Title of the presentation </a:t>
            </a:r>
            <a:endParaRPr lang="fi-FI" dirty="0"/>
          </a:p>
        </p:txBody>
      </p:sp>
      <p:pic>
        <p:nvPicPr>
          <p:cNvPr id="8" name="Picture 2" descr="AdobeStock_91225542.jpe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95536" y="21384"/>
            <a:ext cx="6832848" cy="4415728"/>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75356" y="3330008"/>
            <a:ext cx="1853028" cy="1099463"/>
          </a:xfrm>
          <a:prstGeom prst="rect">
            <a:avLst/>
          </a:prstGeom>
        </p:spPr>
      </p:pic>
      <p:sp>
        <p:nvSpPr>
          <p:cNvPr id="10" name="TextBox 9"/>
          <p:cNvSpPr txBox="1"/>
          <p:nvPr userDrawn="1"/>
        </p:nvSpPr>
        <p:spPr>
          <a:xfrm>
            <a:off x="2227784" y="5877272"/>
            <a:ext cx="4608512" cy="646331"/>
          </a:xfrm>
          <a:prstGeom prst="rect">
            <a:avLst/>
          </a:prstGeom>
          <a:noFill/>
        </p:spPr>
        <p:txBody>
          <a:bodyPr wrap="square" rtlCol="0">
            <a:spAutoFit/>
          </a:bodyPr>
          <a:lstStyle/>
          <a:p>
            <a:pPr algn="ctr"/>
            <a:r>
              <a:rPr lang="fi-FI" dirty="0" err="1"/>
              <a:t>Name</a:t>
            </a:r>
            <a:r>
              <a:rPr lang="fi-FI" baseline="0" dirty="0"/>
              <a:t> </a:t>
            </a:r>
            <a:r>
              <a:rPr lang="fi-FI" baseline="0" dirty="0" err="1"/>
              <a:t>Surname</a:t>
            </a:r>
            <a:br>
              <a:rPr lang="fi-FI" baseline="0" dirty="0"/>
            </a:br>
            <a:r>
              <a:rPr lang="fi-FI" baseline="0" dirty="0"/>
              <a:t>Place, </a:t>
            </a:r>
            <a:r>
              <a:rPr lang="fi-FI" baseline="0" dirty="0" err="1"/>
              <a:t>date</a:t>
            </a:r>
            <a:r>
              <a:rPr lang="fi-FI" baseline="0" dirty="0"/>
              <a:t> </a:t>
            </a:r>
            <a:endParaRPr lang="fi-FI" dirty="0"/>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212858"/>
            <a:ext cx="1967885" cy="621490"/>
          </a:xfrm>
          <a:prstGeom prst="rect">
            <a:avLst/>
          </a:prstGeom>
        </p:spPr>
      </p:pic>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36296" y="6222686"/>
            <a:ext cx="2204230" cy="603018"/>
          </a:xfrm>
          <a:prstGeom prst="rect">
            <a:avLst/>
          </a:prstGeom>
        </p:spPr>
      </p:pic>
    </p:spTree>
    <p:extLst>
      <p:ext uri="{BB962C8B-B14F-4D97-AF65-F5344CB8AC3E}">
        <p14:creationId xmlns:p14="http://schemas.microsoft.com/office/powerpoint/2010/main" val="1276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buClr>
                <a:srgbClr val="0033CC"/>
              </a:buClr>
              <a:defRPr sz="2400"/>
            </a:lvl1pPr>
            <a:lvl2pPr>
              <a:buClr>
                <a:srgbClr val="0033CC"/>
              </a:buClr>
              <a:defRPr sz="2200"/>
            </a:lvl2pPr>
            <a:lvl3pPr marL="1143000" indent="-228600">
              <a:buClr>
                <a:srgbClr val="0033CC"/>
              </a:buClr>
              <a:buFont typeface="Courier New" panose="02070309020205020404" pitchFamily="49" charset="0"/>
              <a:buChar char="o"/>
              <a:defRPr sz="2000"/>
            </a:lvl3pPr>
            <a:lvl4pPr marL="1600200" indent="-228600">
              <a:buClr>
                <a:srgbClr val="0033CC"/>
              </a:buClr>
              <a:buFont typeface="Wingdings" panose="05000000000000000000" pitchFamily="2" charset="2"/>
              <a:buChar char="Ø"/>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92280" y="242181"/>
            <a:ext cx="1853028" cy="1099463"/>
          </a:xfrm>
          <a:prstGeom prst="rect">
            <a:avLst/>
          </a:prstGeom>
        </p:spPr>
      </p:pic>
      <p:sp>
        <p:nvSpPr>
          <p:cNvPr id="13" name="Content Placeholder 2"/>
          <p:cNvSpPr>
            <a:spLocks noGrp="1"/>
          </p:cNvSpPr>
          <p:nvPr>
            <p:ph sz="half" idx="13"/>
          </p:nvPr>
        </p:nvSpPr>
        <p:spPr>
          <a:xfrm>
            <a:off x="4648200" y="1586015"/>
            <a:ext cx="4038600" cy="4525963"/>
          </a:xfrm>
        </p:spPr>
        <p:txBody>
          <a:bodyPr/>
          <a:lstStyle>
            <a:lvl1pPr>
              <a:buClr>
                <a:srgbClr val="0033CC"/>
              </a:buClr>
              <a:defRPr sz="2400"/>
            </a:lvl1pPr>
            <a:lvl2pPr>
              <a:buClr>
                <a:srgbClr val="0033CC"/>
              </a:buClr>
              <a:defRPr sz="2200"/>
            </a:lvl2pPr>
            <a:lvl3pPr marL="1143000" indent="-228600">
              <a:buClr>
                <a:srgbClr val="0033CC"/>
              </a:buClr>
              <a:buFont typeface="Courier New" panose="02070309020205020404" pitchFamily="49" charset="0"/>
              <a:buChar char="o"/>
              <a:defRPr sz="2000"/>
            </a:lvl3pPr>
            <a:lvl4pPr marL="1600200" indent="-228600">
              <a:buClr>
                <a:srgbClr val="0033CC"/>
              </a:buClr>
              <a:buFont typeface="Wingdings" panose="05000000000000000000" pitchFamily="2" charset="2"/>
              <a:buChar char="Ø"/>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Date Placeholder 14"/>
          <p:cNvSpPr>
            <a:spLocks noGrp="1"/>
          </p:cNvSpPr>
          <p:nvPr>
            <p:ph type="dt" sz="half" idx="14"/>
          </p:nvPr>
        </p:nvSpPr>
        <p:spPr/>
        <p:txBody>
          <a:bodyPr/>
          <a:lstStyle/>
          <a:p>
            <a:fld id="{E190064B-ACF7-4D38-8C29-8C084F5CB771}" type="datetimeFigureOut">
              <a:rPr lang="fi-FI" smtClean="0"/>
              <a:t>27.12.2018</a:t>
            </a:fld>
            <a:endParaRPr lang="fi-FI"/>
          </a:p>
        </p:txBody>
      </p:sp>
      <p:sp>
        <p:nvSpPr>
          <p:cNvPr id="16" name="Footer Placeholder 15"/>
          <p:cNvSpPr>
            <a:spLocks noGrp="1"/>
          </p:cNvSpPr>
          <p:nvPr>
            <p:ph type="ftr" sz="quarter" idx="15"/>
          </p:nvPr>
        </p:nvSpPr>
        <p:spPr/>
        <p:txBody>
          <a:bodyPr/>
          <a:lstStyle/>
          <a:p>
            <a:endParaRPr lang="fi-FI"/>
          </a:p>
        </p:txBody>
      </p:sp>
      <p:sp>
        <p:nvSpPr>
          <p:cNvPr id="17" name="Slide Number Placeholder 16"/>
          <p:cNvSpPr>
            <a:spLocks noGrp="1"/>
          </p:cNvSpPr>
          <p:nvPr>
            <p:ph type="sldNum" sz="quarter" idx="16"/>
          </p:nvPr>
        </p:nvSpPr>
        <p:spPr/>
        <p:txBody>
          <a:bodyPr/>
          <a:lstStyle/>
          <a:p>
            <a:fld id="{3F8BD089-2E9A-4721-BC36-A93FA53BC4E0}" type="slidenum">
              <a:rPr lang="fi-FI" smtClean="0"/>
              <a:t>‹#›</a:t>
            </a:fld>
            <a:endParaRPr lang="fi-FI"/>
          </a:p>
        </p:txBody>
      </p:sp>
    </p:spTree>
    <p:extLst>
      <p:ext uri="{BB962C8B-B14F-4D97-AF65-F5344CB8AC3E}">
        <p14:creationId xmlns:p14="http://schemas.microsoft.com/office/powerpoint/2010/main" val="3108948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600200"/>
            <a:ext cx="8229600" cy="4525963"/>
          </a:xfrm>
        </p:spPr>
        <p:txBody>
          <a:bodyPr/>
          <a:lstStyle>
            <a:lvl1pPr>
              <a:buClr>
                <a:srgbClr val="0033CC"/>
              </a:buClr>
              <a:defRPr sz="2400"/>
            </a:lvl1pPr>
            <a:lvl2pPr>
              <a:buClr>
                <a:srgbClr val="0033CC"/>
              </a:buClr>
              <a:defRPr sz="2200"/>
            </a:lvl2pPr>
            <a:lvl3pPr marL="1143000" indent="-228600">
              <a:buClr>
                <a:srgbClr val="0033CC"/>
              </a:buClr>
              <a:buFont typeface="Courier New" panose="02070309020205020404" pitchFamily="49" charset="0"/>
              <a:buChar char="o"/>
              <a:defRPr sz="2000"/>
            </a:lvl3pPr>
            <a:lvl4pPr marL="1600200" indent="-228600">
              <a:buClr>
                <a:srgbClr val="0033CC"/>
              </a:buClr>
              <a:buFont typeface="Wingdings" panose="05000000000000000000" pitchFamily="2" charset="2"/>
              <a:buChar char="Ø"/>
              <a:defRPr sz="1800"/>
            </a:lvl4pPr>
            <a:lvl5pPr>
              <a:buClr>
                <a:srgbClr val="0033CC"/>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Date Placeholder 3"/>
          <p:cNvSpPr>
            <a:spLocks noGrp="1"/>
          </p:cNvSpPr>
          <p:nvPr>
            <p:ph type="dt" sz="half" idx="10"/>
          </p:nvPr>
        </p:nvSpPr>
        <p:spPr>
          <a:xfrm>
            <a:off x="457200" y="6356350"/>
            <a:ext cx="2133600" cy="365125"/>
          </a:xfrm>
        </p:spPr>
        <p:txBody>
          <a:bodyPr/>
          <a:lstStyle>
            <a:lvl1pPr>
              <a:defRPr/>
            </a:lvl1pPr>
          </a:lstStyle>
          <a:p>
            <a:r>
              <a:rPr lang="fi-FI" dirty="0"/>
              <a:t>#biking4health	</a:t>
            </a:r>
          </a:p>
        </p:txBody>
      </p:sp>
      <p:sp>
        <p:nvSpPr>
          <p:cNvPr id="8" name="Footer Placeholder 4"/>
          <p:cNvSpPr>
            <a:spLocks noGrp="1"/>
          </p:cNvSpPr>
          <p:nvPr>
            <p:ph type="ftr" sz="quarter" idx="11"/>
          </p:nvPr>
        </p:nvSpPr>
        <p:spPr>
          <a:xfrm>
            <a:off x="3124200" y="6356350"/>
            <a:ext cx="2895600" cy="365125"/>
          </a:xfrm>
        </p:spPr>
        <p:txBody>
          <a:bodyPr/>
          <a:lstStyle/>
          <a:p>
            <a:r>
              <a:rPr lang="fi-FI" dirty="0"/>
              <a:t>www.heatproject.eu</a:t>
            </a:r>
          </a:p>
        </p:txBody>
      </p:sp>
      <p:sp>
        <p:nvSpPr>
          <p:cNvPr id="9" name="Slide Number Placeholder 5"/>
          <p:cNvSpPr>
            <a:spLocks noGrp="1"/>
          </p:cNvSpPr>
          <p:nvPr>
            <p:ph type="sldNum" sz="quarter" idx="12"/>
          </p:nvPr>
        </p:nvSpPr>
        <p:spPr>
          <a:xfrm>
            <a:off x="6553200" y="6356350"/>
            <a:ext cx="2133600" cy="365125"/>
          </a:xfrm>
        </p:spPr>
        <p:txBody>
          <a:bodyPr/>
          <a:lstStyle>
            <a:lvl1pPr>
              <a:defRPr/>
            </a:lvl1pPr>
          </a:lstStyle>
          <a:p>
            <a:r>
              <a:rPr lang="fi-FI" dirty="0"/>
              <a:t>#</a:t>
            </a:r>
            <a:r>
              <a:rPr lang="fi-FI" dirty="0" err="1"/>
              <a:t>planningtogether</a:t>
            </a:r>
            <a:endParaRPr lang="fi-FI"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92280" y="242181"/>
            <a:ext cx="1853028" cy="1099463"/>
          </a:xfrm>
          <a:prstGeom prst="rect">
            <a:avLst/>
          </a:prstGeom>
        </p:spPr>
      </p:pic>
      <p:sp>
        <p:nvSpPr>
          <p:cNvPr id="12" name="Date Placeholder 3"/>
          <p:cNvSpPr txBox="1">
            <a:spLocks/>
          </p:cNvSpPr>
          <p:nvPr userDrawn="1"/>
        </p:nvSpPr>
        <p:spPr>
          <a:xfrm>
            <a:off x="457200" y="6381328"/>
            <a:ext cx="2133600" cy="365125"/>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a:t>#biking4health	</a:t>
            </a:r>
            <a:endParaRPr lang="fi-FI" dirty="0"/>
          </a:p>
        </p:txBody>
      </p:sp>
      <p:sp>
        <p:nvSpPr>
          <p:cNvPr id="13" name="Footer Placeholder 4"/>
          <p:cNvSpPr txBox="1">
            <a:spLocks/>
          </p:cNvSpPr>
          <p:nvPr userDrawn="1"/>
        </p:nvSpPr>
        <p:spPr>
          <a:xfrm>
            <a:off x="3124200" y="6381328"/>
            <a:ext cx="2895600" cy="365125"/>
          </a:xfrm>
          <a:prstGeom prst="rect">
            <a:avLst/>
          </a:prstGeom>
        </p:spPr>
        <p:txBody>
          <a:bodyPr vert="horz" lIns="91440" tIns="45720" rIns="91440" bIns="45720" rtlCol="0" anchor="ctr"/>
          <a:lstStyle>
            <a:defPPr>
              <a:defRPr lang="fi-FI"/>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a:t>www.heatproject.eu</a:t>
            </a:r>
            <a:endParaRPr lang="fi-FI" dirty="0"/>
          </a:p>
        </p:txBody>
      </p:sp>
      <p:sp>
        <p:nvSpPr>
          <p:cNvPr id="14" name="Slide Number Placeholder 5"/>
          <p:cNvSpPr txBox="1">
            <a:spLocks/>
          </p:cNvSpPr>
          <p:nvPr userDrawn="1"/>
        </p:nvSpPr>
        <p:spPr>
          <a:xfrm>
            <a:off x="6553200" y="6381328"/>
            <a:ext cx="2133600" cy="365125"/>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a:t>#planningtogether</a:t>
            </a:r>
            <a:endParaRPr lang="fi-FI" dirty="0"/>
          </a:p>
        </p:txBody>
      </p:sp>
    </p:spTree>
    <p:extLst>
      <p:ext uri="{BB962C8B-B14F-4D97-AF65-F5344CB8AC3E}">
        <p14:creationId xmlns:p14="http://schemas.microsoft.com/office/powerpoint/2010/main" val="1851113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149080"/>
            <a:ext cx="5486400" cy="566738"/>
          </a:xfrm>
        </p:spPr>
        <p:txBody>
          <a:bodyPr anchor="b">
            <a:normAutofit/>
          </a:bodyPr>
          <a:lstStyle>
            <a:lvl1pPr algn="ctr">
              <a:defRPr sz="2600" b="1">
                <a:solidFill>
                  <a:srgbClr val="FF0066"/>
                </a:solidFill>
              </a:defRPr>
            </a:lvl1pPr>
          </a:lstStyle>
          <a:p>
            <a:r>
              <a:rPr lang="en-US" dirty="0"/>
              <a:t>Thank You!</a:t>
            </a:r>
            <a:endParaRPr lang="fi-FI" dirty="0"/>
          </a:p>
        </p:txBody>
      </p:sp>
      <p:sp>
        <p:nvSpPr>
          <p:cNvPr id="4" name="Text Placeholder 3"/>
          <p:cNvSpPr>
            <a:spLocks noGrp="1"/>
          </p:cNvSpPr>
          <p:nvPr>
            <p:ph type="body" sz="half" idx="2" hasCustomPrompt="1"/>
          </p:nvPr>
        </p:nvSpPr>
        <p:spPr>
          <a:xfrm>
            <a:off x="1792288" y="4869160"/>
            <a:ext cx="5486400" cy="1152128"/>
          </a:xfrm>
        </p:spPr>
        <p:txBody>
          <a:bodyPr/>
          <a:lstStyle>
            <a:lvl1pPr marL="0" indent="0" algn="ctr">
              <a:buNone/>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Name Surname</a:t>
            </a:r>
          </a:p>
          <a:p>
            <a:pPr lvl="0"/>
            <a:r>
              <a:rPr lang="en-US" dirty="0"/>
              <a:t>Organization</a:t>
            </a:r>
          </a:p>
          <a:p>
            <a:pPr lvl="0"/>
            <a:r>
              <a:rPr lang="en-US" dirty="0"/>
              <a:t>Email</a:t>
            </a:r>
          </a:p>
          <a:p>
            <a:pPr lvl="0"/>
            <a:r>
              <a:rPr lang="en-US" dirty="0"/>
              <a:t>Phone number</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11760" y="1000124"/>
            <a:ext cx="4472136" cy="2981425"/>
          </a:xfrm>
          <a:prstGeom prst="rect">
            <a:avLst/>
          </a:prstGeom>
        </p:spPr>
      </p:pic>
      <p:sp>
        <p:nvSpPr>
          <p:cNvPr id="9" name="Date Placeholder 3"/>
          <p:cNvSpPr>
            <a:spLocks noGrp="1"/>
          </p:cNvSpPr>
          <p:nvPr>
            <p:ph type="dt" sz="half" idx="10"/>
          </p:nvPr>
        </p:nvSpPr>
        <p:spPr>
          <a:xfrm>
            <a:off x="457200" y="6356350"/>
            <a:ext cx="2133600" cy="365125"/>
          </a:xfrm>
        </p:spPr>
        <p:txBody>
          <a:bodyPr/>
          <a:lstStyle>
            <a:lvl1pPr>
              <a:defRPr/>
            </a:lvl1pPr>
          </a:lstStyle>
          <a:p>
            <a:r>
              <a:rPr lang="fi-FI" dirty="0"/>
              <a:t>#biking4health	</a:t>
            </a:r>
          </a:p>
        </p:txBody>
      </p:sp>
      <p:sp>
        <p:nvSpPr>
          <p:cNvPr id="10" name="Footer Placeholder 4"/>
          <p:cNvSpPr>
            <a:spLocks noGrp="1"/>
          </p:cNvSpPr>
          <p:nvPr>
            <p:ph type="ftr" sz="quarter" idx="11"/>
          </p:nvPr>
        </p:nvSpPr>
        <p:spPr>
          <a:xfrm>
            <a:off x="3124200" y="6356350"/>
            <a:ext cx="2895600" cy="365125"/>
          </a:xfrm>
        </p:spPr>
        <p:txBody>
          <a:bodyPr/>
          <a:lstStyle>
            <a:lvl1pPr>
              <a:defRPr b="1">
                <a:solidFill>
                  <a:srgbClr val="FF0066"/>
                </a:solidFill>
              </a:defRPr>
            </a:lvl1pPr>
          </a:lstStyle>
          <a:p>
            <a:r>
              <a:rPr lang="fi-FI" dirty="0"/>
              <a:t>www.heatproject.eu</a:t>
            </a:r>
          </a:p>
        </p:txBody>
      </p:sp>
      <p:sp>
        <p:nvSpPr>
          <p:cNvPr id="11" name="Slide Number Placeholder 5"/>
          <p:cNvSpPr>
            <a:spLocks noGrp="1"/>
          </p:cNvSpPr>
          <p:nvPr>
            <p:ph type="sldNum" sz="quarter" idx="12"/>
          </p:nvPr>
        </p:nvSpPr>
        <p:spPr>
          <a:xfrm>
            <a:off x="6553200" y="6356350"/>
            <a:ext cx="2133600" cy="365125"/>
          </a:xfrm>
        </p:spPr>
        <p:txBody>
          <a:bodyPr/>
          <a:lstStyle>
            <a:lvl1pPr>
              <a:defRPr/>
            </a:lvl1pPr>
          </a:lstStyle>
          <a:p>
            <a:r>
              <a:rPr lang="fi-FI" dirty="0"/>
              <a:t>#</a:t>
            </a:r>
            <a:r>
              <a:rPr lang="fi-FI" dirty="0" err="1"/>
              <a:t>planningtogether</a:t>
            </a:r>
            <a:endParaRPr lang="fi-FI"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92280" y="242181"/>
            <a:ext cx="1853028" cy="1099463"/>
          </a:xfrm>
          <a:prstGeom prst="rect">
            <a:avLst/>
          </a:prstGeom>
        </p:spPr>
      </p:pic>
    </p:spTree>
    <p:extLst>
      <p:ext uri="{BB962C8B-B14F-4D97-AF65-F5344CB8AC3E}">
        <p14:creationId xmlns:p14="http://schemas.microsoft.com/office/powerpoint/2010/main" val="26541882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i-FI"/>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90064B-ACF7-4D38-8C29-8C084F5CB771}" type="datetimeFigureOut">
              <a:rPr lang="fi-FI" smtClean="0"/>
              <a:t>27.12.2018</a:t>
            </a:fld>
            <a:endParaRPr lang="fi-FI"/>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8BD089-2E9A-4721-BC36-A93FA53BC4E0}" type="slidenum">
              <a:rPr lang="fi-FI" smtClean="0"/>
              <a:t>‹#›</a:t>
            </a:fld>
            <a:endParaRPr lang="fi-FI"/>
          </a:p>
        </p:txBody>
      </p:sp>
    </p:spTree>
    <p:extLst>
      <p:ext uri="{BB962C8B-B14F-4D97-AF65-F5344CB8AC3E}">
        <p14:creationId xmlns:p14="http://schemas.microsoft.com/office/powerpoint/2010/main" val="7796226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7"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en.wikipedia.org/wiki/John_W._Kingdon" TargetMode="Externa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en.wikipedia.org/wiki/Advocacy"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fontScale="92500" lnSpcReduction="20000"/>
          </a:bodyPr>
          <a:lstStyle/>
          <a:p>
            <a:r>
              <a:rPr lang="en-US" altLang="en-US" b="1" dirty="0">
                <a:solidFill>
                  <a:srgbClr val="4A8E93"/>
                </a:solidFill>
                <a:cs typeface="Arial" panose="020B0604020202020204" pitchFamily="34" charset="0"/>
                <a:sym typeface="Helvetica" panose="020B0604020202020204" pitchFamily="34" charset="0"/>
              </a:rPr>
              <a:t>Fostering the political will through successful advocacy</a:t>
            </a:r>
          </a:p>
        </p:txBody>
      </p:sp>
      <p:sp>
        <p:nvSpPr>
          <p:cNvPr id="5" name="TextBox 4"/>
          <p:cNvSpPr txBox="1"/>
          <p:nvPr/>
        </p:nvSpPr>
        <p:spPr>
          <a:xfrm>
            <a:off x="2875856" y="5733256"/>
            <a:ext cx="3312368" cy="646331"/>
          </a:xfrm>
          <a:prstGeom prst="rect">
            <a:avLst/>
          </a:prstGeom>
          <a:noFill/>
        </p:spPr>
        <p:txBody>
          <a:bodyPr wrap="square" rtlCol="0">
            <a:spAutoFit/>
          </a:bodyPr>
          <a:lstStyle/>
          <a:p>
            <a:pPr algn="ctr"/>
            <a:r>
              <a:rPr lang="fi-FI" dirty="0"/>
              <a:t>Lars Strömgren</a:t>
            </a:r>
          </a:p>
          <a:p>
            <a:pPr algn="ctr"/>
            <a:r>
              <a:rPr lang="fi-FI" dirty="0"/>
              <a:t>2018-12-13</a:t>
            </a:r>
          </a:p>
        </p:txBody>
      </p:sp>
    </p:spTree>
    <p:extLst>
      <p:ext uri="{BB962C8B-B14F-4D97-AF65-F5344CB8AC3E}">
        <p14:creationId xmlns:p14="http://schemas.microsoft.com/office/powerpoint/2010/main" val="3642192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txBox="1">
            <a:spLocks/>
          </p:cNvSpPr>
          <p:nvPr/>
        </p:nvSpPr>
        <p:spPr>
          <a:xfrm>
            <a:off x="457200" y="6381328"/>
            <a:ext cx="2133600" cy="365125"/>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#biking4health	</a:t>
            </a:r>
          </a:p>
        </p:txBody>
      </p:sp>
      <p:sp>
        <p:nvSpPr>
          <p:cNvPr id="4" name="Footer Placeholder 4"/>
          <p:cNvSpPr txBox="1">
            <a:spLocks/>
          </p:cNvSpPr>
          <p:nvPr/>
        </p:nvSpPr>
        <p:spPr>
          <a:xfrm>
            <a:off x="3124200" y="6381328"/>
            <a:ext cx="2895600" cy="365125"/>
          </a:xfrm>
          <a:prstGeom prst="rect">
            <a:avLst/>
          </a:prstGeom>
        </p:spPr>
        <p:txBody>
          <a:bodyPr vert="horz" lIns="91440" tIns="45720" rIns="91440" bIns="45720" rtlCol="0" anchor="ctr"/>
          <a:lstStyle>
            <a:defPPr>
              <a:defRPr lang="fi-FI"/>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www.heatproject.eu</a:t>
            </a:r>
          </a:p>
        </p:txBody>
      </p:sp>
      <p:sp>
        <p:nvSpPr>
          <p:cNvPr id="5" name="Slide Number Placeholder 5"/>
          <p:cNvSpPr txBox="1">
            <a:spLocks/>
          </p:cNvSpPr>
          <p:nvPr/>
        </p:nvSpPr>
        <p:spPr>
          <a:xfrm>
            <a:off x="6553200" y="6381328"/>
            <a:ext cx="2133600" cy="365125"/>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a:t>
            </a:r>
            <a:r>
              <a:rPr lang="fi-FI" sz="1400" dirty="0" err="1"/>
              <a:t>planningtogether</a:t>
            </a:r>
            <a:endParaRPr lang="fi-FI" sz="1400" dirty="0"/>
          </a:p>
        </p:txBody>
      </p:sp>
      <p:sp>
        <p:nvSpPr>
          <p:cNvPr id="6" name="TextBox 5"/>
          <p:cNvSpPr txBox="1"/>
          <p:nvPr/>
        </p:nvSpPr>
        <p:spPr>
          <a:xfrm>
            <a:off x="457200" y="476672"/>
            <a:ext cx="6563072" cy="492443"/>
          </a:xfrm>
          <a:prstGeom prst="rect">
            <a:avLst/>
          </a:prstGeom>
          <a:noFill/>
        </p:spPr>
        <p:txBody>
          <a:bodyPr wrap="square" rtlCol="0">
            <a:spAutoFit/>
          </a:bodyPr>
          <a:lstStyle/>
          <a:p>
            <a:r>
              <a:rPr lang="en-US" sz="2600" b="1" dirty="0">
                <a:solidFill>
                  <a:srgbClr val="898989"/>
                </a:solidFill>
              </a:rPr>
              <a:t>1. Recognizing the common problem</a:t>
            </a:r>
            <a:endParaRPr lang="en-GB" sz="2600" b="1" dirty="0">
              <a:solidFill>
                <a:srgbClr val="898989"/>
              </a:solidFill>
            </a:endParaRPr>
          </a:p>
        </p:txBody>
      </p:sp>
      <p:sp>
        <p:nvSpPr>
          <p:cNvPr id="9" name="Content Placeholder 1">
            <a:extLst>
              <a:ext uri="{FF2B5EF4-FFF2-40B4-BE49-F238E27FC236}">
                <a16:creationId xmlns:a16="http://schemas.microsoft.com/office/drawing/2014/main" id="{0DAE5880-46FF-0242-9576-588357407C18}"/>
              </a:ext>
            </a:extLst>
          </p:cNvPr>
          <p:cNvSpPr>
            <a:spLocks noGrp="1"/>
          </p:cNvSpPr>
          <p:nvPr>
            <p:ph idx="1"/>
          </p:nvPr>
        </p:nvSpPr>
        <p:spPr>
          <a:xfrm>
            <a:off x="434442" y="1551527"/>
            <a:ext cx="8229600" cy="4685785"/>
          </a:xfrm>
        </p:spPr>
        <p:txBody>
          <a:bodyPr>
            <a:noAutofit/>
          </a:bodyPr>
          <a:lstStyle/>
          <a:p>
            <a:r>
              <a:rPr lang="en-GB" sz="1800" dirty="0">
                <a:cs typeface="Arial" panose="020B0604020202020204" pitchFamily="34" charset="0"/>
              </a:rPr>
              <a:t>First, there should be an actual </a:t>
            </a:r>
            <a:r>
              <a:rPr lang="en-GB" sz="1800" b="1" dirty="0">
                <a:solidFill>
                  <a:srgbClr val="0033CC"/>
                </a:solidFill>
                <a:cs typeface="Arial" panose="020B0604020202020204" pitchFamily="34" charset="0"/>
              </a:rPr>
              <a:t>problem</a:t>
            </a:r>
            <a:r>
              <a:rPr lang="en-GB" sz="1800" dirty="0">
                <a:cs typeface="Arial" panose="020B0604020202020204" pitchFamily="34" charset="0"/>
              </a:rPr>
              <a:t> to be solved by the public sector; there has to be a perceived need for action. This pressure to act can be because of public opinion or the media, or it can be an existential threat to health such as poor air quality, or a refugee crisis. The bigger the perception, the more likely it is that people will search for a solution. </a:t>
            </a:r>
          </a:p>
          <a:p>
            <a:endParaRPr lang="en-GB" sz="1800" dirty="0">
              <a:cs typeface="Arial" panose="020B0604020202020204" pitchFamily="34" charset="0"/>
            </a:endParaRPr>
          </a:p>
          <a:p>
            <a:pPr marL="0" indent="0">
              <a:buNone/>
            </a:pPr>
            <a:r>
              <a:rPr lang="en-GB" sz="1800" dirty="0">
                <a:cs typeface="Arial" panose="020B0604020202020204" pitchFamily="34" charset="0"/>
              </a:rPr>
              <a:t>Example of a ‘common’ problem:</a:t>
            </a:r>
          </a:p>
          <a:p>
            <a:pPr marL="322393" indent="-316531"/>
            <a:r>
              <a:rPr lang="en-GB" sz="1800" dirty="0">
                <a:cs typeface="Arial" panose="020B0604020202020204" pitchFamily="34" charset="0"/>
              </a:rPr>
              <a:t>Politicians and the public opinion are currently more concerned with air quality than with inactivity. Therefore air quality has become a ‘common problem’ shared between society and governments that has to be resolved. Inactivity is maybe a bigger problem, but at the moment, it is not a shared (common) focus.</a:t>
            </a:r>
          </a:p>
          <a:p>
            <a:endParaRPr lang="en-GB" sz="1800" dirty="0">
              <a:cs typeface="Arial" panose="020B0604020202020204" pitchFamily="34" charset="0"/>
            </a:endParaRPr>
          </a:p>
          <a:p>
            <a:pPr marL="0" indent="0">
              <a:buNone/>
            </a:pPr>
            <a:r>
              <a:rPr lang="en-GB" sz="1800" dirty="0">
                <a:cs typeface="Arial" panose="020B0604020202020204" pitchFamily="34" charset="0"/>
              </a:rPr>
              <a:t>Example of where the problem is not a priority and therefore not ‘common’:</a:t>
            </a:r>
          </a:p>
          <a:p>
            <a:pPr marL="322393" indent="-316531"/>
            <a:r>
              <a:rPr lang="en-GB" sz="1800" dirty="0">
                <a:cs typeface="Arial" panose="020B0604020202020204" pitchFamily="34" charset="0"/>
              </a:rPr>
              <a:t>Climate change is a big issue, but the public opinion tends to be more focused on migration, economic crisis, etc.</a:t>
            </a:r>
          </a:p>
        </p:txBody>
      </p:sp>
    </p:spTree>
    <p:extLst>
      <p:ext uri="{BB962C8B-B14F-4D97-AF65-F5344CB8AC3E}">
        <p14:creationId xmlns:p14="http://schemas.microsoft.com/office/powerpoint/2010/main" val="653800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txBox="1">
            <a:spLocks/>
          </p:cNvSpPr>
          <p:nvPr/>
        </p:nvSpPr>
        <p:spPr>
          <a:xfrm>
            <a:off x="457200" y="6381328"/>
            <a:ext cx="2133600" cy="365125"/>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#biking4health	</a:t>
            </a:r>
          </a:p>
        </p:txBody>
      </p:sp>
      <p:sp>
        <p:nvSpPr>
          <p:cNvPr id="4" name="Footer Placeholder 4"/>
          <p:cNvSpPr txBox="1">
            <a:spLocks/>
          </p:cNvSpPr>
          <p:nvPr/>
        </p:nvSpPr>
        <p:spPr>
          <a:xfrm>
            <a:off x="3124200" y="6381328"/>
            <a:ext cx="2895600" cy="365125"/>
          </a:xfrm>
          <a:prstGeom prst="rect">
            <a:avLst/>
          </a:prstGeom>
        </p:spPr>
        <p:txBody>
          <a:bodyPr vert="horz" lIns="91440" tIns="45720" rIns="91440" bIns="45720" rtlCol="0" anchor="ctr"/>
          <a:lstStyle>
            <a:defPPr>
              <a:defRPr lang="fi-FI"/>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www.heatproject.eu</a:t>
            </a:r>
          </a:p>
        </p:txBody>
      </p:sp>
      <p:sp>
        <p:nvSpPr>
          <p:cNvPr id="5" name="Slide Number Placeholder 5"/>
          <p:cNvSpPr txBox="1">
            <a:spLocks/>
          </p:cNvSpPr>
          <p:nvPr/>
        </p:nvSpPr>
        <p:spPr>
          <a:xfrm>
            <a:off x="6553200" y="6381328"/>
            <a:ext cx="2133600" cy="365125"/>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a:t>
            </a:r>
            <a:r>
              <a:rPr lang="fi-FI" sz="1400" dirty="0" err="1"/>
              <a:t>planningtogether</a:t>
            </a:r>
            <a:endParaRPr lang="fi-FI" sz="1400" dirty="0"/>
          </a:p>
        </p:txBody>
      </p:sp>
      <p:sp>
        <p:nvSpPr>
          <p:cNvPr id="6" name="TextBox 5"/>
          <p:cNvSpPr txBox="1"/>
          <p:nvPr/>
        </p:nvSpPr>
        <p:spPr>
          <a:xfrm>
            <a:off x="457200" y="476672"/>
            <a:ext cx="6563072" cy="492443"/>
          </a:xfrm>
          <a:prstGeom prst="rect">
            <a:avLst/>
          </a:prstGeom>
          <a:noFill/>
        </p:spPr>
        <p:txBody>
          <a:bodyPr wrap="square" rtlCol="0">
            <a:spAutoFit/>
          </a:bodyPr>
          <a:lstStyle/>
          <a:p>
            <a:r>
              <a:rPr lang="en-US" sz="2600" b="1" dirty="0">
                <a:solidFill>
                  <a:srgbClr val="898989"/>
                </a:solidFill>
              </a:rPr>
              <a:t>2. Identifying deliverable policy solutions</a:t>
            </a:r>
            <a:endParaRPr lang="en-GB" sz="2600" b="1" dirty="0">
              <a:solidFill>
                <a:srgbClr val="898989"/>
              </a:solidFill>
            </a:endParaRPr>
          </a:p>
        </p:txBody>
      </p:sp>
      <p:sp>
        <p:nvSpPr>
          <p:cNvPr id="9" name="Content Placeholder 1">
            <a:extLst>
              <a:ext uri="{FF2B5EF4-FFF2-40B4-BE49-F238E27FC236}">
                <a16:creationId xmlns:a16="http://schemas.microsoft.com/office/drawing/2014/main" id="{0DAE5880-46FF-0242-9576-588357407C18}"/>
              </a:ext>
            </a:extLst>
          </p:cNvPr>
          <p:cNvSpPr>
            <a:spLocks noGrp="1"/>
          </p:cNvSpPr>
          <p:nvPr>
            <p:ph idx="1"/>
          </p:nvPr>
        </p:nvSpPr>
        <p:spPr>
          <a:xfrm>
            <a:off x="434442" y="1412776"/>
            <a:ext cx="8229600" cy="4685785"/>
          </a:xfrm>
        </p:spPr>
        <p:txBody>
          <a:bodyPr>
            <a:noAutofit/>
          </a:bodyPr>
          <a:lstStyle/>
          <a:p>
            <a:pPr marL="0" indent="0">
              <a:buNone/>
            </a:pPr>
            <a:r>
              <a:rPr lang="en-GB" sz="1800" dirty="0">
                <a:cs typeface="Arial" panose="020B0604020202020204" pitchFamily="34" charset="0"/>
                <a:sym typeface="Helvetica" pitchFamily="-1" charset="0"/>
              </a:rPr>
              <a:t>Second, there must be a viable </a:t>
            </a:r>
            <a:r>
              <a:rPr lang="en-GB" sz="1800" b="1" dirty="0">
                <a:solidFill>
                  <a:srgbClr val="0033CC"/>
                </a:solidFill>
                <a:cs typeface="Arial" panose="020B0604020202020204" pitchFamily="34" charset="0"/>
                <a:sym typeface="Helvetica" pitchFamily="-1" charset="0"/>
              </a:rPr>
              <a:t>policy solution</a:t>
            </a:r>
            <a:r>
              <a:rPr lang="en-GB" sz="1800" b="1" dirty="0">
                <a:cs typeface="Arial" panose="020B0604020202020204" pitchFamily="34" charset="0"/>
                <a:sym typeface="Helvetica" pitchFamily="-1" charset="0"/>
              </a:rPr>
              <a:t> </a:t>
            </a:r>
            <a:r>
              <a:rPr lang="en-GB" sz="1800" dirty="0">
                <a:cs typeface="Arial" panose="020B0604020202020204" pitchFamily="34" charset="0"/>
                <a:sym typeface="Helvetica" pitchFamily="-1" charset="0"/>
              </a:rPr>
              <a:t>available. Sometimes a policy solution might not be available now:</a:t>
            </a:r>
          </a:p>
          <a:p>
            <a:r>
              <a:rPr lang="en-GB" sz="1800" dirty="0">
                <a:cs typeface="Arial" panose="020B0604020202020204" pitchFamily="34" charset="0"/>
                <a:sym typeface="Helvetica" pitchFamily="-1" charset="0"/>
              </a:rPr>
              <a:t>Some issues are so big and overwhelming they are not in the political sphere of influence, such as a local decision maker.</a:t>
            </a:r>
          </a:p>
          <a:p>
            <a:r>
              <a:rPr lang="en-GB" sz="1800" dirty="0">
                <a:cs typeface="Arial" panose="020B0604020202020204" pitchFamily="34" charset="0"/>
                <a:sym typeface="Helvetica" pitchFamily="-1" charset="0"/>
              </a:rPr>
              <a:t>Decision makers don’t have the budget or the influence on the specific topic under discussion.</a:t>
            </a:r>
          </a:p>
          <a:p>
            <a:r>
              <a:rPr lang="en-GB" sz="1800" dirty="0">
                <a:cs typeface="Arial" panose="020B0604020202020204" pitchFamily="34" charset="0"/>
                <a:sym typeface="Helvetica" pitchFamily="-1" charset="0"/>
              </a:rPr>
              <a:t>Maybe you would like to see a major budget change. It might just not be the right time if you are in a situation where the budget is fixed for the next two years.</a:t>
            </a:r>
          </a:p>
          <a:p>
            <a:pPr marL="5862" indent="0">
              <a:buNone/>
            </a:pPr>
            <a:endParaRPr lang="en-GB" sz="1800" dirty="0">
              <a:cs typeface="Arial" panose="020B0604020202020204" pitchFamily="34" charset="0"/>
              <a:sym typeface="Helvetica" pitchFamily="-1" charset="0"/>
            </a:endParaRPr>
          </a:p>
          <a:p>
            <a:pPr marL="5862" indent="0">
              <a:buNone/>
            </a:pPr>
            <a:r>
              <a:rPr lang="en-GB" sz="1800" dirty="0">
                <a:cs typeface="Arial" panose="020B0604020202020204" pitchFamily="34" charset="0"/>
                <a:sym typeface="Helvetica" pitchFamily="-1" charset="0"/>
              </a:rPr>
              <a:t>It must be possible for a policy solution to be delivered and that policy solution must be practical.</a:t>
            </a:r>
          </a:p>
          <a:p>
            <a:pPr marL="5862" indent="0">
              <a:buNone/>
            </a:pPr>
            <a:r>
              <a:rPr lang="en-GB" sz="1800" dirty="0">
                <a:cs typeface="Arial" panose="020B0604020202020204" pitchFamily="34" charset="0"/>
                <a:sym typeface="Helvetica" pitchFamily="-1" charset="0"/>
              </a:rPr>
              <a:t>For example: If you want to build a bike lane, you should know how much it will cost, where the funds will come from, the most effective place to put it, and you should do the research to measure the effect on congestion and health as well as the wider economic, social and environmental impacts.</a:t>
            </a:r>
          </a:p>
        </p:txBody>
      </p:sp>
    </p:spTree>
    <p:extLst>
      <p:ext uri="{BB962C8B-B14F-4D97-AF65-F5344CB8AC3E}">
        <p14:creationId xmlns:p14="http://schemas.microsoft.com/office/powerpoint/2010/main" val="3839556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txBox="1">
            <a:spLocks/>
          </p:cNvSpPr>
          <p:nvPr/>
        </p:nvSpPr>
        <p:spPr>
          <a:xfrm>
            <a:off x="457200" y="6381328"/>
            <a:ext cx="2133600" cy="365125"/>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#biking4health	</a:t>
            </a:r>
          </a:p>
        </p:txBody>
      </p:sp>
      <p:sp>
        <p:nvSpPr>
          <p:cNvPr id="4" name="Footer Placeholder 4"/>
          <p:cNvSpPr txBox="1">
            <a:spLocks/>
          </p:cNvSpPr>
          <p:nvPr/>
        </p:nvSpPr>
        <p:spPr>
          <a:xfrm>
            <a:off x="3124200" y="6381328"/>
            <a:ext cx="2895600" cy="365125"/>
          </a:xfrm>
          <a:prstGeom prst="rect">
            <a:avLst/>
          </a:prstGeom>
        </p:spPr>
        <p:txBody>
          <a:bodyPr vert="horz" lIns="91440" tIns="45720" rIns="91440" bIns="45720" rtlCol="0" anchor="ctr"/>
          <a:lstStyle>
            <a:defPPr>
              <a:defRPr lang="fi-FI"/>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www.heatproject.eu</a:t>
            </a:r>
          </a:p>
        </p:txBody>
      </p:sp>
      <p:sp>
        <p:nvSpPr>
          <p:cNvPr id="5" name="Slide Number Placeholder 5"/>
          <p:cNvSpPr txBox="1">
            <a:spLocks/>
          </p:cNvSpPr>
          <p:nvPr/>
        </p:nvSpPr>
        <p:spPr>
          <a:xfrm>
            <a:off x="6553200" y="6381328"/>
            <a:ext cx="2133600" cy="365125"/>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a:t>
            </a:r>
            <a:r>
              <a:rPr lang="fi-FI" sz="1400" dirty="0" err="1"/>
              <a:t>planningtogether</a:t>
            </a:r>
            <a:endParaRPr lang="fi-FI" sz="1400" dirty="0"/>
          </a:p>
        </p:txBody>
      </p:sp>
      <p:sp>
        <p:nvSpPr>
          <p:cNvPr id="6" name="TextBox 5"/>
          <p:cNvSpPr txBox="1"/>
          <p:nvPr/>
        </p:nvSpPr>
        <p:spPr>
          <a:xfrm>
            <a:off x="457200" y="476672"/>
            <a:ext cx="6563072" cy="492443"/>
          </a:xfrm>
          <a:prstGeom prst="rect">
            <a:avLst/>
          </a:prstGeom>
          <a:noFill/>
        </p:spPr>
        <p:txBody>
          <a:bodyPr wrap="square" rtlCol="0">
            <a:spAutoFit/>
          </a:bodyPr>
          <a:lstStyle/>
          <a:p>
            <a:r>
              <a:rPr lang="en-US" sz="2600" b="1" dirty="0">
                <a:solidFill>
                  <a:srgbClr val="898989"/>
                </a:solidFill>
              </a:rPr>
              <a:t>3. Fostering political will</a:t>
            </a:r>
            <a:endParaRPr lang="en-GB" sz="2600" b="1" dirty="0">
              <a:solidFill>
                <a:srgbClr val="898989"/>
              </a:solidFill>
            </a:endParaRPr>
          </a:p>
        </p:txBody>
      </p:sp>
      <p:sp>
        <p:nvSpPr>
          <p:cNvPr id="9" name="Content Placeholder 1">
            <a:extLst>
              <a:ext uri="{FF2B5EF4-FFF2-40B4-BE49-F238E27FC236}">
                <a16:creationId xmlns:a16="http://schemas.microsoft.com/office/drawing/2014/main" id="{0DAE5880-46FF-0242-9576-588357407C18}"/>
              </a:ext>
            </a:extLst>
          </p:cNvPr>
          <p:cNvSpPr>
            <a:spLocks noGrp="1"/>
          </p:cNvSpPr>
          <p:nvPr>
            <p:ph idx="1"/>
          </p:nvPr>
        </p:nvSpPr>
        <p:spPr>
          <a:xfrm>
            <a:off x="434442" y="1268760"/>
            <a:ext cx="8229600" cy="4685785"/>
          </a:xfrm>
        </p:spPr>
        <p:txBody>
          <a:bodyPr>
            <a:noAutofit/>
          </a:bodyPr>
          <a:lstStyle/>
          <a:p>
            <a:pPr marL="0" indent="0">
              <a:buNone/>
            </a:pPr>
            <a:r>
              <a:rPr lang="en-GB" sz="1800" dirty="0">
                <a:cs typeface="Arial" panose="020B0604020202020204" pitchFamily="34" charset="0"/>
              </a:rPr>
              <a:t>Finally, you have to have your </a:t>
            </a:r>
            <a:r>
              <a:rPr lang="en-GB" sz="1800" b="1" dirty="0">
                <a:solidFill>
                  <a:srgbClr val="0033CC"/>
                </a:solidFill>
                <a:cs typeface="Arial" panose="020B0604020202020204" pitchFamily="34" charset="0"/>
              </a:rPr>
              <a:t>political framework</a:t>
            </a:r>
            <a:r>
              <a:rPr lang="en-GB" sz="1800" b="1" dirty="0">
                <a:solidFill>
                  <a:srgbClr val="4A8E93"/>
                </a:solidFill>
                <a:cs typeface="Arial" panose="020B0604020202020204" pitchFamily="34" charset="0"/>
              </a:rPr>
              <a:t> </a:t>
            </a:r>
            <a:r>
              <a:rPr lang="en-GB" sz="1800" dirty="0">
                <a:cs typeface="Arial" panose="020B0604020202020204" pitchFamily="34" charset="0"/>
              </a:rPr>
              <a:t>in place. It might be the case that politicians are not listening or it might be that when it comes to discussion, you don’t have your stakeholder alliance in place. In that case you might hit barriers that are impossible to overcome. Sometimes these barriers are not expressed or understood. You need to have this third dimension.</a:t>
            </a:r>
          </a:p>
          <a:p>
            <a:endParaRPr lang="en-GB" sz="1800" dirty="0">
              <a:cs typeface="Arial" panose="020B0604020202020204" pitchFamily="34" charset="0"/>
            </a:endParaRPr>
          </a:p>
          <a:p>
            <a:pPr marL="0" indent="0">
              <a:buNone/>
            </a:pPr>
            <a:r>
              <a:rPr lang="en-GB" sz="1800" dirty="0">
                <a:cs typeface="Arial" panose="020B0604020202020204" pitchFamily="34" charset="0"/>
              </a:rPr>
              <a:t>Example of political will:</a:t>
            </a:r>
          </a:p>
          <a:p>
            <a:r>
              <a:rPr lang="en-GB" sz="1800" dirty="0">
                <a:cs typeface="Arial" panose="020B0604020202020204" pitchFamily="34" charset="0"/>
              </a:rPr>
              <a:t>The mayor is on your side and she/he is convinced by the solution you are offering.</a:t>
            </a:r>
          </a:p>
          <a:p>
            <a:pPr marL="269638" indent="-263776"/>
            <a:endParaRPr lang="en-GB" sz="1800" dirty="0">
              <a:cs typeface="Arial" panose="020B0604020202020204" pitchFamily="34" charset="0"/>
            </a:endParaRPr>
          </a:p>
          <a:p>
            <a:pPr marL="0" indent="0">
              <a:buNone/>
            </a:pPr>
            <a:r>
              <a:rPr lang="en-GB" sz="1800" dirty="0">
                <a:cs typeface="Arial" panose="020B0604020202020204" pitchFamily="34" charset="0"/>
              </a:rPr>
              <a:t>Example of lack of political will:</a:t>
            </a:r>
          </a:p>
          <a:p>
            <a:pPr marL="269638" indent="-263776"/>
            <a:r>
              <a:rPr lang="en-GB" sz="1800" dirty="0">
                <a:cs typeface="Arial" panose="020B0604020202020204" pitchFamily="34" charset="0"/>
              </a:rPr>
              <a:t>Politicians who create political barriers because they argue for road building or very expensive extensions to public transport solutions, even though you have a very practical and low-cost solution readily available.</a:t>
            </a:r>
          </a:p>
          <a:p>
            <a:pPr marL="269638" indent="-263776"/>
            <a:r>
              <a:rPr lang="en-US" sz="1800" dirty="0"/>
              <a:t>Politicians who do not acknowledge the root of a problem and/or do not make progressive decisions for fear of not getting re-elected.</a:t>
            </a:r>
            <a:endParaRPr lang="en-GB" sz="1800" dirty="0"/>
          </a:p>
        </p:txBody>
      </p:sp>
    </p:spTree>
    <p:extLst>
      <p:ext uri="{BB962C8B-B14F-4D97-AF65-F5344CB8AC3E}">
        <p14:creationId xmlns:p14="http://schemas.microsoft.com/office/powerpoint/2010/main" val="2055455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txBox="1">
            <a:spLocks/>
          </p:cNvSpPr>
          <p:nvPr/>
        </p:nvSpPr>
        <p:spPr>
          <a:xfrm>
            <a:off x="457200" y="6381328"/>
            <a:ext cx="2133600" cy="365125"/>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#biking4health	</a:t>
            </a:r>
          </a:p>
        </p:txBody>
      </p:sp>
      <p:sp>
        <p:nvSpPr>
          <p:cNvPr id="4" name="Footer Placeholder 4"/>
          <p:cNvSpPr txBox="1">
            <a:spLocks/>
          </p:cNvSpPr>
          <p:nvPr/>
        </p:nvSpPr>
        <p:spPr>
          <a:xfrm>
            <a:off x="3124200" y="6381328"/>
            <a:ext cx="2895600" cy="365125"/>
          </a:xfrm>
          <a:prstGeom prst="rect">
            <a:avLst/>
          </a:prstGeom>
        </p:spPr>
        <p:txBody>
          <a:bodyPr vert="horz" lIns="91440" tIns="45720" rIns="91440" bIns="45720" rtlCol="0" anchor="ctr"/>
          <a:lstStyle>
            <a:defPPr>
              <a:defRPr lang="fi-FI"/>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www.heatproject.eu</a:t>
            </a:r>
          </a:p>
        </p:txBody>
      </p:sp>
      <p:sp>
        <p:nvSpPr>
          <p:cNvPr id="5" name="Slide Number Placeholder 5"/>
          <p:cNvSpPr txBox="1">
            <a:spLocks/>
          </p:cNvSpPr>
          <p:nvPr/>
        </p:nvSpPr>
        <p:spPr>
          <a:xfrm>
            <a:off x="6553200" y="6381328"/>
            <a:ext cx="2133600" cy="365125"/>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a:t>
            </a:r>
            <a:r>
              <a:rPr lang="fi-FI" sz="1400" dirty="0" err="1"/>
              <a:t>planningtogether</a:t>
            </a:r>
            <a:endParaRPr lang="fi-FI" sz="1400" dirty="0"/>
          </a:p>
        </p:txBody>
      </p:sp>
      <p:sp>
        <p:nvSpPr>
          <p:cNvPr id="6" name="TextBox 5"/>
          <p:cNvSpPr txBox="1"/>
          <p:nvPr/>
        </p:nvSpPr>
        <p:spPr>
          <a:xfrm>
            <a:off x="457200" y="476672"/>
            <a:ext cx="6563072" cy="492443"/>
          </a:xfrm>
          <a:prstGeom prst="rect">
            <a:avLst/>
          </a:prstGeom>
          <a:noFill/>
        </p:spPr>
        <p:txBody>
          <a:bodyPr wrap="square" rtlCol="0">
            <a:spAutoFit/>
          </a:bodyPr>
          <a:lstStyle/>
          <a:p>
            <a:r>
              <a:rPr lang="en-GB" sz="2600" b="1" dirty="0" err="1">
                <a:solidFill>
                  <a:srgbClr val="898989"/>
                </a:solidFill>
              </a:rPr>
              <a:t>Kingdon’s</a:t>
            </a:r>
            <a:r>
              <a:rPr lang="en-GB" sz="2600" b="1" dirty="0">
                <a:solidFill>
                  <a:srgbClr val="898989"/>
                </a:solidFill>
              </a:rPr>
              <a:t> Policy Windows</a:t>
            </a:r>
          </a:p>
        </p:txBody>
      </p:sp>
      <p:sp>
        <p:nvSpPr>
          <p:cNvPr id="9" name="Content Placeholder 1">
            <a:extLst>
              <a:ext uri="{FF2B5EF4-FFF2-40B4-BE49-F238E27FC236}">
                <a16:creationId xmlns:a16="http://schemas.microsoft.com/office/drawing/2014/main" id="{0DAE5880-46FF-0242-9576-588357407C18}"/>
              </a:ext>
            </a:extLst>
          </p:cNvPr>
          <p:cNvSpPr>
            <a:spLocks noGrp="1"/>
          </p:cNvSpPr>
          <p:nvPr>
            <p:ph idx="1"/>
          </p:nvPr>
        </p:nvSpPr>
        <p:spPr>
          <a:xfrm>
            <a:off x="434442" y="1268760"/>
            <a:ext cx="4156439" cy="4685785"/>
          </a:xfrm>
        </p:spPr>
        <p:txBody>
          <a:bodyPr>
            <a:noAutofit/>
          </a:bodyPr>
          <a:lstStyle/>
          <a:p>
            <a:pPr marL="0" indent="0">
              <a:buNone/>
            </a:pPr>
            <a:r>
              <a:rPr lang="en-GB" sz="1800" dirty="0">
                <a:cs typeface="Arial" panose="020B0604020202020204" pitchFamily="34" charset="0"/>
              </a:rPr>
              <a:t>Interestingly, the problem is often related to timing, which is what </a:t>
            </a:r>
            <a:r>
              <a:rPr lang="en-GB" sz="1800" dirty="0" err="1">
                <a:cs typeface="Arial" panose="020B0604020202020204" pitchFamily="34" charset="0"/>
              </a:rPr>
              <a:t>Kingdon</a:t>
            </a:r>
            <a:r>
              <a:rPr lang="en-GB" sz="1800" dirty="0">
                <a:cs typeface="Arial" panose="020B0604020202020204" pitchFamily="34" charset="0"/>
              </a:rPr>
              <a:t> studied and described as </a:t>
            </a:r>
            <a:r>
              <a:rPr lang="en-GB" sz="1800" dirty="0">
                <a:solidFill>
                  <a:srgbClr val="0033CC"/>
                </a:solidFill>
                <a:cs typeface="Arial" panose="020B0604020202020204" pitchFamily="34" charset="0"/>
                <a:hlinkClick r:id="rId2">
                  <a:extLst>
                    <a:ext uri="{A12FA001-AC4F-418D-AE19-62706E023703}">
                      <ahyp:hlinkClr xmlns:ahyp="http://schemas.microsoft.com/office/drawing/2018/hyperlinkcolor" val="tx"/>
                    </a:ext>
                  </a:extLst>
                </a:hlinkClick>
              </a:rPr>
              <a:t>“</a:t>
            </a:r>
            <a:r>
              <a:rPr lang="en-GB" sz="1800" b="1" dirty="0">
                <a:solidFill>
                  <a:srgbClr val="0033CC"/>
                </a:solidFill>
                <a:cs typeface="Arial" panose="020B0604020202020204" pitchFamily="34" charset="0"/>
                <a:hlinkClick r:id="rId2">
                  <a:extLst>
                    <a:ext uri="{A12FA001-AC4F-418D-AE19-62706E023703}">
                      <ahyp:hlinkClr xmlns:ahyp="http://schemas.microsoft.com/office/drawing/2018/hyperlinkcolor" val="tx"/>
                    </a:ext>
                  </a:extLst>
                </a:hlinkClick>
              </a:rPr>
              <a:t>policy windows</a:t>
            </a:r>
            <a:r>
              <a:rPr lang="en-GB" sz="1800" dirty="0">
                <a:solidFill>
                  <a:srgbClr val="0033CC"/>
                </a:solidFill>
                <a:cs typeface="Arial" panose="020B0604020202020204" pitchFamily="34" charset="0"/>
                <a:hlinkClick r:id="rId2">
                  <a:extLst>
                    <a:ext uri="{A12FA001-AC4F-418D-AE19-62706E023703}">
                      <ahyp:hlinkClr xmlns:ahyp="http://schemas.microsoft.com/office/drawing/2018/hyperlinkcolor" val="tx"/>
                    </a:ext>
                  </a:extLst>
                </a:hlinkClick>
              </a:rPr>
              <a:t>”</a:t>
            </a:r>
            <a:r>
              <a:rPr lang="en-GB" sz="1800" dirty="0">
                <a:cs typeface="Arial" panose="020B0604020202020204" pitchFamily="34" charset="0"/>
                <a:hlinkClick r:id="rId2">
                  <a:extLst>
                    <a:ext uri="{A12FA001-AC4F-418D-AE19-62706E023703}">
                      <ahyp:hlinkClr xmlns:ahyp="http://schemas.microsoft.com/office/drawing/2018/hyperlinkcolor" val="tx"/>
                    </a:ext>
                  </a:extLst>
                </a:hlinkClick>
              </a:rPr>
              <a:t>.</a:t>
            </a:r>
            <a:endParaRPr lang="en-GB" sz="1800" dirty="0">
              <a:cs typeface="Arial" panose="020B0604020202020204" pitchFamily="34" charset="0"/>
            </a:endParaRPr>
          </a:p>
          <a:p>
            <a:pPr marL="0" indent="0">
              <a:buNone/>
            </a:pPr>
            <a:r>
              <a:rPr lang="en-GB" sz="1800" dirty="0">
                <a:cs typeface="Arial" panose="020B0604020202020204" pitchFamily="34" charset="0"/>
              </a:rPr>
              <a:t>Why do some fantastic policies not happen? Why do some equally unexpected policies suddenly become a top priority?</a:t>
            </a:r>
          </a:p>
          <a:p>
            <a:pPr marL="0" indent="0">
              <a:buNone/>
            </a:pPr>
            <a:r>
              <a:rPr lang="en-GB" sz="1800" dirty="0" err="1">
                <a:cs typeface="Arial" panose="020B0604020202020204" pitchFamily="34" charset="0"/>
              </a:rPr>
              <a:t>Kingdon</a:t>
            </a:r>
            <a:r>
              <a:rPr lang="en-GB" sz="1800" dirty="0">
                <a:cs typeface="Arial" panose="020B0604020202020204" pitchFamily="34" charset="0"/>
              </a:rPr>
              <a:t> visualised these three conditions (problems, proposals and politics) as waves going through time. In each of  the three waves, things change.</a:t>
            </a:r>
          </a:p>
        </p:txBody>
      </p:sp>
      <p:grpSp>
        <p:nvGrpSpPr>
          <p:cNvPr id="7" name="Group 32">
            <a:extLst>
              <a:ext uri="{FF2B5EF4-FFF2-40B4-BE49-F238E27FC236}">
                <a16:creationId xmlns:a16="http://schemas.microsoft.com/office/drawing/2014/main" id="{D3D48242-6AA8-454E-A05B-DBFDC2DAAE8E}"/>
              </a:ext>
            </a:extLst>
          </p:cNvPr>
          <p:cNvGrpSpPr/>
          <p:nvPr/>
        </p:nvGrpSpPr>
        <p:grpSpPr>
          <a:xfrm>
            <a:off x="5291282" y="1629255"/>
            <a:ext cx="3083605" cy="2392881"/>
            <a:chOff x="3048002" y="609600"/>
            <a:chExt cx="6200019" cy="4800600"/>
          </a:xfrm>
        </p:grpSpPr>
        <p:pic>
          <p:nvPicPr>
            <p:cNvPr id="8" name="Picture 2">
              <a:extLst>
                <a:ext uri="{FF2B5EF4-FFF2-40B4-BE49-F238E27FC236}">
                  <a16:creationId xmlns:a16="http://schemas.microsoft.com/office/drawing/2014/main" id="{F1BD623E-01D1-9C42-8417-D91110B807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2" y="609600"/>
              <a:ext cx="6200019" cy="838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Picture 2" descr="https://encrypted-tbn1.gstatic.com/images?q=tbn:ANd9GcR6C2liReuizmL-vFEhEU8_D3HCIoPdQQU9IazSCy2ccx7NHPLdNw">
              <a:extLst>
                <a:ext uri="{FF2B5EF4-FFF2-40B4-BE49-F238E27FC236}">
                  <a16:creationId xmlns:a16="http://schemas.microsoft.com/office/drawing/2014/main" id="{BEAE6457-3384-8746-A073-1B2C00A05E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0289" y="4370696"/>
              <a:ext cx="5562600" cy="1039504"/>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35">
              <a:extLst>
                <a:ext uri="{FF2B5EF4-FFF2-40B4-BE49-F238E27FC236}">
                  <a16:creationId xmlns:a16="http://schemas.microsoft.com/office/drawing/2014/main" id="{1AF62338-1C4A-2C4C-AC71-B612F4BF54B3}"/>
                </a:ext>
              </a:extLst>
            </p:cNvPr>
            <p:cNvGrpSpPr/>
            <p:nvPr/>
          </p:nvGrpSpPr>
          <p:grpSpPr>
            <a:xfrm>
              <a:off x="3330054" y="2743200"/>
              <a:ext cx="5562600" cy="1600200"/>
              <a:chOff x="1842708" y="4280665"/>
              <a:chExt cx="5562600" cy="1600200"/>
            </a:xfrm>
          </p:grpSpPr>
          <p:pic>
            <p:nvPicPr>
              <p:cNvPr id="18" name="Picture 4" descr="File:DampedSine.png">
                <a:extLst>
                  <a:ext uri="{FF2B5EF4-FFF2-40B4-BE49-F238E27FC236}">
                    <a16:creationId xmlns:a16="http://schemas.microsoft.com/office/drawing/2014/main" id="{4C370C95-9E3D-E24C-AF7E-C130C989AB48}"/>
                  </a:ext>
                </a:extLst>
              </p:cNvPr>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t="4673" b="11916"/>
              <a:stretch/>
            </p:blipFill>
            <p:spPr bwMode="auto">
              <a:xfrm flipH="1">
                <a:off x="1842708" y="4280665"/>
                <a:ext cx="5562600" cy="1600200"/>
              </a:xfrm>
              <a:prstGeom prst="rect">
                <a:avLst/>
              </a:prstGeom>
              <a:noFill/>
              <a:extLst>
                <a:ext uri="{909E8E84-426E-40dd-AFC4-6F175D3DCCD1}">
                  <a14:hiddenFill xmlns:a14="http://schemas.microsoft.com/office/drawing/2010/main" xmlns="">
                    <a:solidFill>
                      <a:srgbClr val="FFFFFF"/>
                    </a:solidFill>
                  </a14:hiddenFill>
                </a:ext>
              </a:extLst>
            </p:spPr>
          </p:pic>
          <p:sp>
            <p:nvSpPr>
              <p:cNvPr id="19" name="Rectangle 43">
                <a:extLst>
                  <a:ext uri="{FF2B5EF4-FFF2-40B4-BE49-F238E27FC236}">
                    <a16:creationId xmlns:a16="http://schemas.microsoft.com/office/drawing/2014/main" id="{4D64D245-FD7F-764C-B75A-F079F8124C82}"/>
                  </a:ext>
                </a:extLst>
              </p:cNvPr>
              <p:cNvSpPr/>
              <p:nvPr/>
            </p:nvSpPr>
            <p:spPr>
              <a:xfrm>
                <a:off x="2413379" y="5334000"/>
                <a:ext cx="304800" cy="246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20" name="Rectangle 44">
                <a:extLst>
                  <a:ext uri="{FF2B5EF4-FFF2-40B4-BE49-F238E27FC236}">
                    <a16:creationId xmlns:a16="http://schemas.microsoft.com/office/drawing/2014/main" id="{5C94BCBB-5B03-174E-8A22-2B634BC6174F}"/>
                  </a:ext>
                </a:extLst>
              </p:cNvPr>
              <p:cNvSpPr/>
              <p:nvPr/>
            </p:nvSpPr>
            <p:spPr>
              <a:xfrm>
                <a:off x="3862316" y="5302865"/>
                <a:ext cx="304800" cy="246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21" name="Rectangle 45">
                <a:extLst>
                  <a:ext uri="{FF2B5EF4-FFF2-40B4-BE49-F238E27FC236}">
                    <a16:creationId xmlns:a16="http://schemas.microsoft.com/office/drawing/2014/main" id="{4A94C62F-E8C2-E34C-A068-F4607955F10D}"/>
                  </a:ext>
                </a:extLst>
              </p:cNvPr>
              <p:cNvSpPr/>
              <p:nvPr/>
            </p:nvSpPr>
            <p:spPr>
              <a:xfrm>
                <a:off x="5410200" y="5302865"/>
                <a:ext cx="304800" cy="246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22" name="Rectangle 46">
                <a:extLst>
                  <a:ext uri="{FF2B5EF4-FFF2-40B4-BE49-F238E27FC236}">
                    <a16:creationId xmlns:a16="http://schemas.microsoft.com/office/drawing/2014/main" id="{1E8B8EF2-B401-CB4B-BAB0-818FD0743C70}"/>
                  </a:ext>
                </a:extLst>
              </p:cNvPr>
              <p:cNvSpPr/>
              <p:nvPr/>
            </p:nvSpPr>
            <p:spPr>
              <a:xfrm>
                <a:off x="7010400" y="5291254"/>
                <a:ext cx="304800" cy="246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grpSp>
        <p:grpSp>
          <p:nvGrpSpPr>
            <p:cNvPr id="12" name="Group 36">
              <a:extLst>
                <a:ext uri="{FF2B5EF4-FFF2-40B4-BE49-F238E27FC236}">
                  <a16:creationId xmlns:a16="http://schemas.microsoft.com/office/drawing/2014/main" id="{AEEC4A23-DD72-B94D-A17C-CF795946BE5F}"/>
                </a:ext>
              </a:extLst>
            </p:cNvPr>
            <p:cNvGrpSpPr/>
            <p:nvPr/>
          </p:nvGrpSpPr>
          <p:grpSpPr>
            <a:xfrm>
              <a:off x="3330054" y="1143000"/>
              <a:ext cx="5562600" cy="1600200"/>
              <a:chOff x="1752600" y="1325372"/>
              <a:chExt cx="5562600" cy="1600200"/>
            </a:xfrm>
          </p:grpSpPr>
          <p:pic>
            <p:nvPicPr>
              <p:cNvPr id="13" name="Picture 4" descr="File:DampedSine.png">
                <a:extLst>
                  <a:ext uri="{FF2B5EF4-FFF2-40B4-BE49-F238E27FC236}">
                    <a16:creationId xmlns:a16="http://schemas.microsoft.com/office/drawing/2014/main" id="{309A3ED9-010B-5C44-A459-A43EFBABA611}"/>
                  </a:ext>
                </a:extLst>
              </p:cNvPr>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t="4813" b="11776"/>
              <a:stretch/>
            </p:blipFill>
            <p:spPr bwMode="auto">
              <a:xfrm>
                <a:off x="1752600" y="1325372"/>
                <a:ext cx="5562600" cy="1600200"/>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Rectangle 38">
                <a:extLst>
                  <a:ext uri="{FF2B5EF4-FFF2-40B4-BE49-F238E27FC236}">
                    <a16:creationId xmlns:a16="http://schemas.microsoft.com/office/drawing/2014/main" id="{69126A2A-15B8-E547-931C-18B19034D5BE}"/>
                  </a:ext>
                </a:extLst>
              </p:cNvPr>
              <p:cNvSpPr/>
              <p:nvPr/>
            </p:nvSpPr>
            <p:spPr>
              <a:xfrm>
                <a:off x="1985749" y="2356747"/>
                <a:ext cx="304800" cy="246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15" name="Rectangle 39">
                <a:extLst>
                  <a:ext uri="{FF2B5EF4-FFF2-40B4-BE49-F238E27FC236}">
                    <a16:creationId xmlns:a16="http://schemas.microsoft.com/office/drawing/2014/main" id="{3D9249B4-5D2C-4B43-997A-E60AC7A239D5}"/>
                  </a:ext>
                </a:extLst>
              </p:cNvPr>
              <p:cNvSpPr/>
              <p:nvPr/>
            </p:nvSpPr>
            <p:spPr>
              <a:xfrm>
                <a:off x="3505200" y="2343093"/>
                <a:ext cx="304800" cy="246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16" name="Rectangle 40">
                <a:extLst>
                  <a:ext uri="{FF2B5EF4-FFF2-40B4-BE49-F238E27FC236}">
                    <a16:creationId xmlns:a16="http://schemas.microsoft.com/office/drawing/2014/main" id="{67C9513C-5AEB-DA45-9D9A-8F54E66CB636}"/>
                  </a:ext>
                </a:extLst>
              </p:cNvPr>
              <p:cNvSpPr/>
              <p:nvPr/>
            </p:nvSpPr>
            <p:spPr>
              <a:xfrm>
                <a:off x="4953000" y="2356747"/>
                <a:ext cx="304800" cy="246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17" name="Rectangle 41">
                <a:extLst>
                  <a:ext uri="{FF2B5EF4-FFF2-40B4-BE49-F238E27FC236}">
                    <a16:creationId xmlns:a16="http://schemas.microsoft.com/office/drawing/2014/main" id="{ADEAB544-0441-8E4E-8E46-F64DDE30742B}"/>
                  </a:ext>
                </a:extLst>
              </p:cNvPr>
              <p:cNvSpPr/>
              <p:nvPr/>
            </p:nvSpPr>
            <p:spPr>
              <a:xfrm>
                <a:off x="6477000" y="2386078"/>
                <a:ext cx="304800" cy="246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grpSp>
      </p:grpSp>
      <p:sp>
        <p:nvSpPr>
          <p:cNvPr id="23" name="TextBox 47">
            <a:extLst>
              <a:ext uri="{FF2B5EF4-FFF2-40B4-BE49-F238E27FC236}">
                <a16:creationId xmlns:a16="http://schemas.microsoft.com/office/drawing/2014/main" id="{27EAB7E8-E26F-E543-8823-10EF1F292E6A}"/>
              </a:ext>
            </a:extLst>
          </p:cNvPr>
          <p:cNvSpPr txBox="1"/>
          <p:nvPr/>
        </p:nvSpPr>
        <p:spPr>
          <a:xfrm>
            <a:off x="434442" y="4221088"/>
            <a:ext cx="7917687" cy="1768369"/>
          </a:xfrm>
          <a:prstGeom prst="rect">
            <a:avLst/>
          </a:prstGeom>
          <a:noFill/>
        </p:spPr>
        <p:txBody>
          <a:bodyPr wrap="square" rtlCol="0">
            <a:spAutoFit/>
          </a:bodyPr>
          <a:lstStyle/>
          <a:p>
            <a:endParaRPr lang="en-GB" dirty="0">
              <a:cs typeface="Arial" panose="020B0604020202020204" pitchFamily="34" charset="0"/>
              <a:sym typeface="Helvetica" pitchFamily="-1" charset="0"/>
            </a:endParaRPr>
          </a:p>
          <a:p>
            <a:r>
              <a:rPr lang="en-GB" dirty="0">
                <a:cs typeface="Arial" panose="020B0604020202020204" pitchFamily="34" charset="0"/>
                <a:sym typeface="Helvetica" pitchFamily="-1" charset="0"/>
              </a:rPr>
              <a:t>Sometimes you don’t have a solution ready. Sometimes it’s just not the time. Sometimes you don’t have a budget process open. Other times public opinion fades so while you thought you were the most important topic of the moment, something else came up. </a:t>
            </a:r>
          </a:p>
          <a:p>
            <a:endParaRPr lang="en-GB" dirty="0"/>
          </a:p>
        </p:txBody>
      </p:sp>
    </p:spTree>
    <p:extLst>
      <p:ext uri="{BB962C8B-B14F-4D97-AF65-F5344CB8AC3E}">
        <p14:creationId xmlns:p14="http://schemas.microsoft.com/office/powerpoint/2010/main" val="263348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txBox="1">
            <a:spLocks/>
          </p:cNvSpPr>
          <p:nvPr/>
        </p:nvSpPr>
        <p:spPr>
          <a:xfrm>
            <a:off x="457200" y="6381328"/>
            <a:ext cx="2133600" cy="365125"/>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#biking4health	</a:t>
            </a:r>
          </a:p>
        </p:txBody>
      </p:sp>
      <p:sp>
        <p:nvSpPr>
          <p:cNvPr id="4" name="Footer Placeholder 4"/>
          <p:cNvSpPr txBox="1">
            <a:spLocks/>
          </p:cNvSpPr>
          <p:nvPr/>
        </p:nvSpPr>
        <p:spPr>
          <a:xfrm>
            <a:off x="3124200" y="6381328"/>
            <a:ext cx="2895600" cy="365125"/>
          </a:xfrm>
          <a:prstGeom prst="rect">
            <a:avLst/>
          </a:prstGeom>
        </p:spPr>
        <p:txBody>
          <a:bodyPr vert="horz" lIns="91440" tIns="45720" rIns="91440" bIns="45720" rtlCol="0" anchor="ctr"/>
          <a:lstStyle>
            <a:defPPr>
              <a:defRPr lang="fi-FI"/>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www.heatproject.eu</a:t>
            </a:r>
          </a:p>
        </p:txBody>
      </p:sp>
      <p:sp>
        <p:nvSpPr>
          <p:cNvPr id="5" name="Slide Number Placeholder 5"/>
          <p:cNvSpPr txBox="1">
            <a:spLocks/>
          </p:cNvSpPr>
          <p:nvPr/>
        </p:nvSpPr>
        <p:spPr>
          <a:xfrm>
            <a:off x="6553200" y="6381328"/>
            <a:ext cx="2133600" cy="365125"/>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a:t>
            </a:r>
            <a:r>
              <a:rPr lang="fi-FI" sz="1400" dirty="0" err="1"/>
              <a:t>planningtogether</a:t>
            </a:r>
            <a:endParaRPr lang="fi-FI" sz="1400" dirty="0"/>
          </a:p>
        </p:txBody>
      </p:sp>
      <p:sp>
        <p:nvSpPr>
          <p:cNvPr id="6" name="TextBox 5"/>
          <p:cNvSpPr txBox="1"/>
          <p:nvPr/>
        </p:nvSpPr>
        <p:spPr>
          <a:xfrm>
            <a:off x="457200" y="476672"/>
            <a:ext cx="6563072" cy="492443"/>
          </a:xfrm>
          <a:prstGeom prst="rect">
            <a:avLst/>
          </a:prstGeom>
          <a:noFill/>
        </p:spPr>
        <p:txBody>
          <a:bodyPr wrap="square" rtlCol="0">
            <a:spAutoFit/>
          </a:bodyPr>
          <a:lstStyle/>
          <a:p>
            <a:r>
              <a:rPr lang="en-GB" sz="2600" b="1" dirty="0" err="1">
                <a:solidFill>
                  <a:srgbClr val="898989"/>
                </a:solidFill>
              </a:rPr>
              <a:t>Kingdon’s</a:t>
            </a:r>
            <a:r>
              <a:rPr lang="en-GB" sz="2600" b="1" dirty="0">
                <a:solidFill>
                  <a:srgbClr val="898989"/>
                </a:solidFill>
              </a:rPr>
              <a:t> Policy Windows</a:t>
            </a:r>
          </a:p>
        </p:txBody>
      </p:sp>
      <p:pic>
        <p:nvPicPr>
          <p:cNvPr id="24" name="Picture 3">
            <a:extLst>
              <a:ext uri="{FF2B5EF4-FFF2-40B4-BE49-F238E27FC236}">
                <a16:creationId xmlns:a16="http://schemas.microsoft.com/office/drawing/2014/main" id="{CCC68DB3-F511-614D-830E-9547E1FEB8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1379" y="1529359"/>
            <a:ext cx="2920423" cy="219210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6" name="Content Placeholder 1">
            <a:extLst>
              <a:ext uri="{FF2B5EF4-FFF2-40B4-BE49-F238E27FC236}">
                <a16:creationId xmlns:a16="http://schemas.microsoft.com/office/drawing/2014/main" id="{A6A13F31-D53F-864F-A57D-7C4432EE2B28}"/>
              </a:ext>
            </a:extLst>
          </p:cNvPr>
          <p:cNvSpPr txBox="1">
            <a:spLocks/>
          </p:cNvSpPr>
          <p:nvPr/>
        </p:nvSpPr>
        <p:spPr>
          <a:xfrm>
            <a:off x="457200" y="1633905"/>
            <a:ext cx="5377710" cy="259272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0033CC"/>
              </a:buClr>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rgbClr val="0033CC"/>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Clr>
                <a:srgbClr val="0033CC"/>
              </a:buClr>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spcBef>
                <a:spcPct val="20000"/>
              </a:spcBef>
              <a:buClr>
                <a:srgbClr val="0033CC"/>
              </a:buClr>
              <a:buFont typeface="Wingdings" panose="05000000000000000000" pitchFamily="2" charset="2"/>
              <a:buChar char="Ø"/>
              <a:defRPr sz="1800" kern="1200">
                <a:solidFill>
                  <a:schemeClr val="tx1"/>
                </a:solidFill>
                <a:latin typeface="+mn-lt"/>
                <a:ea typeface="+mn-ea"/>
                <a:cs typeface="+mn-cs"/>
              </a:defRPr>
            </a:lvl4pPr>
            <a:lvl5pPr marL="2057400" indent="-228600" algn="l" defTabSz="914400" rtl="0" eaLnBrk="1" latinLnBrk="0" hangingPunct="1">
              <a:spcBef>
                <a:spcPct val="20000"/>
              </a:spcBef>
              <a:buClr>
                <a:srgbClr val="0033CC"/>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800" dirty="0" err="1">
                <a:cs typeface="Arial" panose="020B0604020202020204" pitchFamily="34" charset="0"/>
              </a:rPr>
              <a:t>Kingdon</a:t>
            </a:r>
            <a:r>
              <a:rPr lang="en-GB" sz="1800" dirty="0">
                <a:cs typeface="Arial" panose="020B0604020202020204" pitchFamily="34" charset="0"/>
              </a:rPr>
              <a:t> tells us that the strongest policy implementations are when the three layers actually converge. </a:t>
            </a:r>
          </a:p>
          <a:p>
            <a:pPr marL="0" indent="0">
              <a:buNone/>
            </a:pPr>
            <a:endParaRPr lang="en-GB" sz="1800" dirty="0">
              <a:cs typeface="Arial" panose="020B0604020202020204" pitchFamily="34" charset="0"/>
            </a:endParaRPr>
          </a:p>
          <a:p>
            <a:pPr marL="0" indent="0">
              <a:buNone/>
            </a:pPr>
            <a:r>
              <a:rPr lang="en-GB" sz="1800" dirty="0">
                <a:cs typeface="Arial" panose="020B0604020202020204" pitchFamily="34" charset="0"/>
              </a:rPr>
              <a:t>If you want to have maximum impact, you should not work in one dimension but in all three dimensions. You have to ask yourself the following questions: </a:t>
            </a:r>
          </a:p>
          <a:p>
            <a:pPr marL="0" indent="0">
              <a:buNone/>
            </a:pPr>
            <a:r>
              <a:rPr lang="en-GB" sz="1800" dirty="0">
                <a:cs typeface="Arial" panose="020B0604020202020204" pitchFamily="34" charset="0"/>
              </a:rPr>
              <a:t>Do I have the right solution in </a:t>
            </a:r>
            <a:r>
              <a:rPr lang="en-GB" sz="1800" dirty="0">
                <a:sym typeface="Helvetica" pitchFamily="-1" charset="0"/>
              </a:rPr>
              <a:t>time? </a:t>
            </a:r>
            <a:endParaRPr lang="en-GB" sz="1800" dirty="0">
              <a:cs typeface="Arial" panose="020B0604020202020204" pitchFamily="34" charset="0"/>
            </a:endParaRPr>
          </a:p>
        </p:txBody>
      </p:sp>
      <p:sp>
        <p:nvSpPr>
          <p:cNvPr id="27" name="TextBox 4">
            <a:extLst>
              <a:ext uri="{FF2B5EF4-FFF2-40B4-BE49-F238E27FC236}">
                <a16:creationId xmlns:a16="http://schemas.microsoft.com/office/drawing/2014/main" id="{2FBA4E5E-3CA1-1641-AE94-FDEC97678B25}"/>
              </a:ext>
            </a:extLst>
          </p:cNvPr>
          <p:cNvSpPr txBox="1"/>
          <p:nvPr/>
        </p:nvSpPr>
        <p:spPr>
          <a:xfrm>
            <a:off x="457200" y="4122946"/>
            <a:ext cx="8364602" cy="1477328"/>
          </a:xfrm>
          <a:prstGeom prst="rect">
            <a:avLst/>
          </a:prstGeom>
          <a:noFill/>
        </p:spPr>
        <p:txBody>
          <a:bodyPr wrap="square" rtlCol="0">
            <a:spAutoFit/>
          </a:bodyPr>
          <a:lstStyle/>
          <a:p>
            <a:r>
              <a:rPr lang="en-GB" dirty="0">
                <a:sym typeface="Helvetica" pitchFamily="-1" charset="0"/>
              </a:rPr>
              <a:t>Or if there is a point in the future, for example when an election is coming up and campaigning about fixing the city become a really popular topic for discussion, do I, as a public servant, have the solution or the budget ready to offer? So, there is a window of opportunity when these waves converge. This can happen now or in the future. Or a window of opportunity you will help to create because you are influencing it.</a:t>
            </a:r>
          </a:p>
        </p:txBody>
      </p:sp>
    </p:spTree>
    <p:extLst>
      <p:ext uri="{BB962C8B-B14F-4D97-AF65-F5344CB8AC3E}">
        <p14:creationId xmlns:p14="http://schemas.microsoft.com/office/powerpoint/2010/main" val="3842413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txBox="1">
            <a:spLocks/>
          </p:cNvSpPr>
          <p:nvPr/>
        </p:nvSpPr>
        <p:spPr>
          <a:xfrm>
            <a:off x="457200" y="6381328"/>
            <a:ext cx="2133600" cy="365125"/>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#biking4health	</a:t>
            </a:r>
          </a:p>
        </p:txBody>
      </p:sp>
      <p:sp>
        <p:nvSpPr>
          <p:cNvPr id="4" name="Footer Placeholder 4"/>
          <p:cNvSpPr txBox="1">
            <a:spLocks/>
          </p:cNvSpPr>
          <p:nvPr/>
        </p:nvSpPr>
        <p:spPr>
          <a:xfrm>
            <a:off x="3124200" y="6381328"/>
            <a:ext cx="2895600" cy="365125"/>
          </a:xfrm>
          <a:prstGeom prst="rect">
            <a:avLst/>
          </a:prstGeom>
        </p:spPr>
        <p:txBody>
          <a:bodyPr vert="horz" lIns="91440" tIns="45720" rIns="91440" bIns="45720" rtlCol="0" anchor="ctr"/>
          <a:lstStyle>
            <a:defPPr>
              <a:defRPr lang="fi-FI"/>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www.heatproject.eu</a:t>
            </a:r>
          </a:p>
        </p:txBody>
      </p:sp>
      <p:sp>
        <p:nvSpPr>
          <p:cNvPr id="5" name="Slide Number Placeholder 5"/>
          <p:cNvSpPr txBox="1">
            <a:spLocks/>
          </p:cNvSpPr>
          <p:nvPr/>
        </p:nvSpPr>
        <p:spPr>
          <a:xfrm>
            <a:off x="6553200" y="6381328"/>
            <a:ext cx="2133600" cy="365125"/>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a:t>
            </a:r>
            <a:r>
              <a:rPr lang="fi-FI" sz="1400" dirty="0" err="1"/>
              <a:t>planningtogether</a:t>
            </a:r>
            <a:endParaRPr lang="fi-FI" sz="1400" dirty="0"/>
          </a:p>
        </p:txBody>
      </p:sp>
      <p:sp>
        <p:nvSpPr>
          <p:cNvPr id="6" name="TextBox 5"/>
          <p:cNvSpPr txBox="1"/>
          <p:nvPr/>
        </p:nvSpPr>
        <p:spPr>
          <a:xfrm>
            <a:off x="457200" y="476672"/>
            <a:ext cx="6563072" cy="492443"/>
          </a:xfrm>
          <a:prstGeom prst="rect">
            <a:avLst/>
          </a:prstGeom>
          <a:noFill/>
        </p:spPr>
        <p:txBody>
          <a:bodyPr wrap="square" rtlCol="0">
            <a:spAutoFit/>
          </a:bodyPr>
          <a:lstStyle/>
          <a:p>
            <a:r>
              <a:rPr lang="en-GB" sz="2600" b="1" dirty="0">
                <a:solidFill>
                  <a:srgbClr val="898989"/>
                </a:solidFill>
              </a:rPr>
              <a:t>Summary of successful advocacy</a:t>
            </a:r>
          </a:p>
        </p:txBody>
      </p:sp>
      <p:sp>
        <p:nvSpPr>
          <p:cNvPr id="26" name="Content Placeholder 1">
            <a:extLst>
              <a:ext uri="{FF2B5EF4-FFF2-40B4-BE49-F238E27FC236}">
                <a16:creationId xmlns:a16="http://schemas.microsoft.com/office/drawing/2014/main" id="{A6A13F31-D53F-864F-A57D-7C4432EE2B28}"/>
              </a:ext>
            </a:extLst>
          </p:cNvPr>
          <p:cNvSpPr txBox="1">
            <a:spLocks/>
          </p:cNvSpPr>
          <p:nvPr/>
        </p:nvSpPr>
        <p:spPr>
          <a:xfrm>
            <a:off x="457200" y="1633905"/>
            <a:ext cx="7859216" cy="388332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0033CC"/>
              </a:buClr>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rgbClr val="0033CC"/>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Clr>
                <a:srgbClr val="0033CC"/>
              </a:buClr>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spcBef>
                <a:spcPct val="20000"/>
              </a:spcBef>
              <a:buClr>
                <a:srgbClr val="0033CC"/>
              </a:buClr>
              <a:buFont typeface="Wingdings" panose="05000000000000000000" pitchFamily="2" charset="2"/>
              <a:buChar char="Ø"/>
              <a:defRPr sz="1800" kern="1200">
                <a:solidFill>
                  <a:schemeClr val="tx1"/>
                </a:solidFill>
                <a:latin typeface="+mn-lt"/>
                <a:ea typeface="+mn-ea"/>
                <a:cs typeface="+mn-cs"/>
              </a:defRPr>
            </a:lvl4pPr>
            <a:lvl5pPr marL="2057400" indent="-228600" algn="l" defTabSz="914400" rtl="0" eaLnBrk="1" latinLnBrk="0" hangingPunct="1">
              <a:spcBef>
                <a:spcPct val="20000"/>
              </a:spcBef>
              <a:buClr>
                <a:srgbClr val="0033CC"/>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800" b="1" dirty="0">
                <a:cs typeface="Arial" panose="020B0604020202020204" pitchFamily="34" charset="0"/>
              </a:rPr>
              <a:t>So to recap, </a:t>
            </a:r>
            <a:r>
              <a:rPr lang="en-US" sz="1800" b="1" dirty="0">
                <a:cs typeface="Arial" panose="020B0604020202020204" pitchFamily="34" charset="0"/>
              </a:rPr>
              <a:t>policies that are most likely to be adopted have the following in common:</a:t>
            </a:r>
          </a:p>
          <a:p>
            <a:endParaRPr lang="en-GB" sz="1800" dirty="0">
              <a:cs typeface="Arial" panose="020B0604020202020204" pitchFamily="34" charset="0"/>
            </a:endParaRPr>
          </a:p>
          <a:p>
            <a:pPr marL="427903" indent="-422041">
              <a:buFont typeface="+mj-lt"/>
              <a:buAutoNum type="arabicPeriod"/>
            </a:pPr>
            <a:r>
              <a:rPr lang="en-GB" sz="1800" b="1" dirty="0">
                <a:cs typeface="Arial" panose="020B0604020202020204" pitchFamily="34" charset="0"/>
              </a:rPr>
              <a:t>Problem</a:t>
            </a:r>
            <a:r>
              <a:rPr lang="en-GB" sz="1800" dirty="0">
                <a:cs typeface="Arial" panose="020B0604020202020204" pitchFamily="34" charset="0"/>
              </a:rPr>
              <a:t>: A recognised, shared, public issue that public bodies should address</a:t>
            </a:r>
          </a:p>
          <a:p>
            <a:pPr marL="427903" indent="-422041">
              <a:buFont typeface="+mj-lt"/>
              <a:buAutoNum type="arabicPeriod"/>
            </a:pPr>
            <a:r>
              <a:rPr lang="en-GB" sz="1800" b="1" dirty="0">
                <a:cs typeface="Arial" panose="020B0604020202020204" pitchFamily="34" charset="0"/>
              </a:rPr>
              <a:t>Policy solution</a:t>
            </a:r>
            <a:r>
              <a:rPr lang="en-GB" sz="1800" dirty="0">
                <a:cs typeface="Arial" panose="020B0604020202020204" pitchFamily="34" charset="0"/>
              </a:rPr>
              <a:t>: proposals/actions that can be delivered, i.e. affordable and timely</a:t>
            </a:r>
          </a:p>
          <a:p>
            <a:pPr marL="427903" indent="-422041">
              <a:buFont typeface="+mj-lt"/>
              <a:buAutoNum type="arabicPeriod"/>
            </a:pPr>
            <a:r>
              <a:rPr lang="en-GB" sz="1800" b="1" dirty="0">
                <a:cs typeface="Arial" panose="020B0604020202020204" pitchFamily="34" charset="0"/>
              </a:rPr>
              <a:t>Political will</a:t>
            </a:r>
            <a:r>
              <a:rPr lang="en-GB" sz="1800" dirty="0">
                <a:cs typeface="Arial" panose="020B0604020202020204" pitchFamily="34" charset="0"/>
              </a:rPr>
              <a:t>: key influencers, political intentions, implicit political desire, personal endorsement</a:t>
            </a:r>
          </a:p>
          <a:p>
            <a:endParaRPr lang="en-GB" sz="1800" dirty="0"/>
          </a:p>
          <a:p>
            <a:pPr marL="0" indent="0">
              <a:buNone/>
            </a:pPr>
            <a:r>
              <a:rPr lang="en-GB" sz="1800" dirty="0">
                <a:cs typeface="Arial" panose="020B0604020202020204" pitchFamily="34" charset="0"/>
              </a:rPr>
              <a:t>What research tells us, is that if we don’t have at least 2 of these 3 conditions (Problem, Policy solutions and Political will) in place, policies will not take root. They do not become adopted.</a:t>
            </a:r>
          </a:p>
          <a:p>
            <a:endParaRPr lang="en-GB" sz="1800" dirty="0"/>
          </a:p>
        </p:txBody>
      </p:sp>
    </p:spTree>
    <p:extLst>
      <p:ext uri="{BB962C8B-B14F-4D97-AF65-F5344CB8AC3E}">
        <p14:creationId xmlns:p14="http://schemas.microsoft.com/office/powerpoint/2010/main" val="3405251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9404" y="1600200"/>
            <a:ext cx="8117396" cy="4525963"/>
          </a:xfrm>
        </p:spPr>
        <p:txBody>
          <a:bodyPr>
            <a:noAutofit/>
          </a:bodyPr>
          <a:lstStyle/>
          <a:p>
            <a:pPr lvl="0"/>
            <a:r>
              <a:rPr lang="en-GB" sz="1400" dirty="0"/>
              <a:t>You have learned about how to </a:t>
            </a:r>
            <a:r>
              <a:rPr lang="en-GB" sz="1400" b="1" dirty="0"/>
              <a:t>review the decision making and political context</a:t>
            </a:r>
            <a:r>
              <a:rPr lang="en-GB" sz="1400" dirty="0"/>
              <a:t> in your city.</a:t>
            </a:r>
            <a:endParaRPr lang="sv-SE" sz="1400" dirty="0"/>
          </a:p>
          <a:p>
            <a:pPr>
              <a:lnSpc>
                <a:spcPct val="120000"/>
              </a:lnSpc>
            </a:pPr>
            <a:endParaRPr lang="en-GB" sz="1400" dirty="0">
              <a:cs typeface="Arial" panose="020B0604020202020204" pitchFamily="34" charset="0"/>
            </a:endParaRPr>
          </a:p>
          <a:p>
            <a:r>
              <a:rPr lang="en-GB" sz="1400" dirty="0"/>
              <a:t>Questions to ask yourself:</a:t>
            </a:r>
            <a:endParaRPr lang="sv-SE" sz="1400" dirty="0"/>
          </a:p>
          <a:p>
            <a:pPr lvl="0"/>
            <a:r>
              <a:rPr lang="en-GB" sz="1400" dirty="0"/>
              <a:t>Is there – in my city, my region, my country – a recognised and shared conclusion that congestion/bad air quality/inactivity is a </a:t>
            </a:r>
            <a:r>
              <a:rPr lang="en-GB" sz="1400" b="1" dirty="0"/>
              <a:t>problem</a:t>
            </a:r>
            <a:r>
              <a:rPr lang="en-GB" sz="1400" dirty="0"/>
              <a:t> and has to be fixed? </a:t>
            </a:r>
            <a:endParaRPr lang="sv-SE" sz="1400" dirty="0"/>
          </a:p>
          <a:p>
            <a:pPr lvl="0"/>
            <a:r>
              <a:rPr lang="en-GB" sz="1400" dirty="0"/>
              <a:t>Which problem is considered to be the most ‘common’ problem? </a:t>
            </a:r>
            <a:r>
              <a:rPr lang="en-US" sz="1400" dirty="0"/>
              <a:t>Meaning the problem </a:t>
            </a:r>
            <a:r>
              <a:rPr lang="en-GB" sz="1400" dirty="0"/>
              <a:t>politicians and the public opinion are currently more concerned with.</a:t>
            </a:r>
            <a:endParaRPr lang="sv-SE" sz="1400" dirty="0"/>
          </a:p>
          <a:p>
            <a:pPr lvl="0"/>
            <a:r>
              <a:rPr lang="en-GB" sz="1400" dirty="0"/>
              <a:t>What kind of pressure is on the political system to address this problem? It might be that this is not the case. </a:t>
            </a:r>
            <a:endParaRPr lang="sv-SE" sz="1400" dirty="0"/>
          </a:p>
          <a:p>
            <a:pPr lvl="0"/>
            <a:r>
              <a:rPr lang="en-US" sz="1400" dirty="0"/>
              <a:t>Can I </a:t>
            </a:r>
            <a:r>
              <a:rPr lang="en-GB" sz="1400" dirty="0"/>
              <a:t>deliver a </a:t>
            </a:r>
            <a:r>
              <a:rPr lang="en-GB" sz="1400" b="1" dirty="0"/>
              <a:t>policy solution</a:t>
            </a:r>
            <a:r>
              <a:rPr lang="en-GB" sz="1400" dirty="0"/>
              <a:t> that is practical and easy to implement? Can I demonstrate the positive effects of cycling measures in my city? Do I have a proposal that is available and deliverable? </a:t>
            </a:r>
            <a:r>
              <a:rPr lang="en-US" sz="1400" dirty="0"/>
              <a:t>What can the </a:t>
            </a:r>
            <a:r>
              <a:rPr lang="en-GB" sz="1400" dirty="0"/>
              <a:t>HEAT project offer to strengthen my case?</a:t>
            </a:r>
            <a:endParaRPr lang="sv-SE" sz="1400" dirty="0"/>
          </a:p>
          <a:p>
            <a:pPr lvl="0"/>
            <a:r>
              <a:rPr lang="en-GB" sz="1400" dirty="0"/>
              <a:t>Is the </a:t>
            </a:r>
            <a:r>
              <a:rPr lang="en-GB" sz="1400" b="1" dirty="0"/>
              <a:t>political community</a:t>
            </a:r>
            <a:r>
              <a:rPr lang="en-GB" sz="1400" dirty="0"/>
              <a:t>, in which I am working, behind me? Am I building political consensus? Are my networks supportive and well-informed? Do I have enough hard facts to present to decision makers and build political support?</a:t>
            </a:r>
            <a:endParaRPr lang="sv-SE" sz="1400" dirty="0"/>
          </a:p>
        </p:txBody>
      </p:sp>
      <p:sp>
        <p:nvSpPr>
          <p:cNvPr id="3" name="Date Placeholder 3"/>
          <p:cNvSpPr txBox="1">
            <a:spLocks/>
          </p:cNvSpPr>
          <p:nvPr/>
        </p:nvSpPr>
        <p:spPr>
          <a:xfrm>
            <a:off x="457200" y="6381328"/>
            <a:ext cx="2133600" cy="365125"/>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#biking4health	</a:t>
            </a:r>
          </a:p>
        </p:txBody>
      </p:sp>
      <p:sp>
        <p:nvSpPr>
          <p:cNvPr id="4" name="Footer Placeholder 4"/>
          <p:cNvSpPr txBox="1">
            <a:spLocks/>
          </p:cNvSpPr>
          <p:nvPr/>
        </p:nvSpPr>
        <p:spPr>
          <a:xfrm>
            <a:off x="3124200" y="6381328"/>
            <a:ext cx="2895600" cy="365125"/>
          </a:xfrm>
          <a:prstGeom prst="rect">
            <a:avLst/>
          </a:prstGeom>
        </p:spPr>
        <p:txBody>
          <a:bodyPr vert="horz" lIns="91440" tIns="45720" rIns="91440" bIns="45720" rtlCol="0" anchor="ctr"/>
          <a:lstStyle>
            <a:defPPr>
              <a:defRPr lang="fi-FI"/>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www.heatproject.eu</a:t>
            </a:r>
          </a:p>
        </p:txBody>
      </p:sp>
      <p:sp>
        <p:nvSpPr>
          <p:cNvPr id="5" name="Slide Number Placeholder 5"/>
          <p:cNvSpPr txBox="1">
            <a:spLocks/>
          </p:cNvSpPr>
          <p:nvPr/>
        </p:nvSpPr>
        <p:spPr>
          <a:xfrm>
            <a:off x="6553200" y="6381328"/>
            <a:ext cx="2133600" cy="365125"/>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a:t>#planningtogether</a:t>
            </a:r>
            <a:endParaRPr lang="fi-FI" sz="1400" dirty="0"/>
          </a:p>
        </p:txBody>
      </p:sp>
      <p:sp>
        <p:nvSpPr>
          <p:cNvPr id="6" name="TextBox 5"/>
          <p:cNvSpPr txBox="1"/>
          <p:nvPr/>
        </p:nvSpPr>
        <p:spPr>
          <a:xfrm>
            <a:off x="457200" y="476672"/>
            <a:ext cx="4690864" cy="492443"/>
          </a:xfrm>
          <a:prstGeom prst="rect">
            <a:avLst/>
          </a:prstGeom>
          <a:noFill/>
        </p:spPr>
        <p:txBody>
          <a:bodyPr wrap="square" rtlCol="0">
            <a:spAutoFit/>
          </a:bodyPr>
          <a:lstStyle/>
          <a:p>
            <a:r>
              <a:rPr lang="en-US" sz="2600" b="1" dirty="0">
                <a:solidFill>
                  <a:srgbClr val="898989"/>
                </a:solidFill>
              </a:rPr>
              <a:t>Conclusion - advocacy</a:t>
            </a:r>
            <a:endParaRPr lang="sl-SI" sz="2600" b="1" dirty="0">
              <a:solidFill>
                <a:srgbClr val="898989"/>
              </a:solidFill>
            </a:endParaRPr>
          </a:p>
        </p:txBody>
      </p:sp>
    </p:spTree>
    <p:extLst>
      <p:ext uri="{BB962C8B-B14F-4D97-AF65-F5344CB8AC3E}">
        <p14:creationId xmlns:p14="http://schemas.microsoft.com/office/powerpoint/2010/main" val="4242032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dirty="0"/>
              <a:t>In order to identify and encourage political will you need to know with whom you are dealing. </a:t>
            </a:r>
          </a:p>
          <a:p>
            <a:r>
              <a:rPr lang="en-US" sz="2000" dirty="0"/>
              <a:t>One useful tool when trying to identify the </a:t>
            </a:r>
            <a:r>
              <a:rPr lang="en-US" sz="2000" b="1" dirty="0"/>
              <a:t>key influencers </a:t>
            </a:r>
            <a:r>
              <a:rPr lang="en-US" sz="2000" dirty="0"/>
              <a:t>and having them </a:t>
            </a:r>
            <a:r>
              <a:rPr lang="en-US" sz="2000" b="1" dirty="0"/>
              <a:t>working for your cause</a:t>
            </a:r>
            <a:r>
              <a:rPr lang="en-US" sz="2000" dirty="0"/>
              <a:t> is is </a:t>
            </a:r>
            <a:r>
              <a:rPr lang="en-US" sz="2000" b="1" dirty="0"/>
              <a:t>stakeholder mapping</a:t>
            </a:r>
            <a:r>
              <a:rPr lang="en-US" sz="2000" dirty="0"/>
              <a:t>. </a:t>
            </a:r>
          </a:p>
          <a:p>
            <a:r>
              <a:rPr lang="en-US" sz="2000" dirty="0"/>
              <a:t>We will also focus on </a:t>
            </a:r>
            <a:r>
              <a:rPr lang="en-US" sz="2000" b="1" dirty="0"/>
              <a:t>influence mapping</a:t>
            </a:r>
            <a:r>
              <a:rPr lang="en-US" sz="2000" dirty="0"/>
              <a:t>, where you will learn about the lines and the relations towards the </a:t>
            </a:r>
            <a:r>
              <a:rPr lang="en-US" sz="2000" b="1" dirty="0"/>
              <a:t>key influencer</a:t>
            </a:r>
            <a:r>
              <a:rPr lang="en-US" sz="2000" dirty="0"/>
              <a:t>. </a:t>
            </a:r>
          </a:p>
          <a:p>
            <a:r>
              <a:rPr lang="en-US" sz="2000" dirty="0"/>
              <a:t>It can also be interesting to consider ongoing initiatives in the planning fields as influencers themselves as well as NGOs and the general public. This will get you ready to approach the </a:t>
            </a:r>
            <a:r>
              <a:rPr lang="en-US" sz="2000" b="1" dirty="0"/>
              <a:t>right stakeholders</a:t>
            </a:r>
            <a:r>
              <a:rPr lang="en-US" sz="2000" dirty="0"/>
              <a:t>!</a:t>
            </a:r>
          </a:p>
        </p:txBody>
      </p:sp>
      <p:sp>
        <p:nvSpPr>
          <p:cNvPr id="3" name="Date Placeholder 3"/>
          <p:cNvSpPr txBox="1">
            <a:spLocks/>
          </p:cNvSpPr>
          <p:nvPr/>
        </p:nvSpPr>
        <p:spPr>
          <a:xfrm>
            <a:off x="457200" y="6381328"/>
            <a:ext cx="2133600" cy="365125"/>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#biking4health	</a:t>
            </a:r>
          </a:p>
        </p:txBody>
      </p:sp>
      <p:sp>
        <p:nvSpPr>
          <p:cNvPr id="4" name="Footer Placeholder 4"/>
          <p:cNvSpPr txBox="1">
            <a:spLocks/>
          </p:cNvSpPr>
          <p:nvPr/>
        </p:nvSpPr>
        <p:spPr>
          <a:xfrm>
            <a:off x="3124200" y="6381328"/>
            <a:ext cx="2895600" cy="365125"/>
          </a:xfrm>
          <a:prstGeom prst="rect">
            <a:avLst/>
          </a:prstGeom>
        </p:spPr>
        <p:txBody>
          <a:bodyPr vert="horz" lIns="91440" tIns="45720" rIns="91440" bIns="45720" rtlCol="0" anchor="ctr"/>
          <a:lstStyle>
            <a:defPPr>
              <a:defRPr lang="fi-FI"/>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www.heatproject.eu</a:t>
            </a:r>
          </a:p>
        </p:txBody>
      </p:sp>
      <p:sp>
        <p:nvSpPr>
          <p:cNvPr id="5" name="Slide Number Placeholder 5"/>
          <p:cNvSpPr txBox="1">
            <a:spLocks/>
          </p:cNvSpPr>
          <p:nvPr/>
        </p:nvSpPr>
        <p:spPr>
          <a:xfrm>
            <a:off x="6553200" y="6381328"/>
            <a:ext cx="2133600" cy="365125"/>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a:t>
            </a:r>
            <a:r>
              <a:rPr lang="fi-FI" sz="1400" dirty="0" err="1"/>
              <a:t>planningtogether</a:t>
            </a:r>
            <a:endParaRPr lang="fi-FI" sz="1400" dirty="0"/>
          </a:p>
        </p:txBody>
      </p:sp>
      <p:sp>
        <p:nvSpPr>
          <p:cNvPr id="6" name="TextBox 5"/>
          <p:cNvSpPr txBox="1"/>
          <p:nvPr/>
        </p:nvSpPr>
        <p:spPr>
          <a:xfrm>
            <a:off x="457200" y="476672"/>
            <a:ext cx="6096000" cy="492443"/>
          </a:xfrm>
          <a:prstGeom prst="rect">
            <a:avLst/>
          </a:prstGeom>
          <a:noFill/>
        </p:spPr>
        <p:txBody>
          <a:bodyPr wrap="square" rtlCol="0">
            <a:spAutoFit/>
          </a:bodyPr>
          <a:lstStyle/>
          <a:p>
            <a:r>
              <a:rPr lang="en-US" sz="2600" b="1" dirty="0">
                <a:solidFill>
                  <a:srgbClr val="898989"/>
                </a:solidFill>
              </a:rPr>
              <a:t>Who are the actual decision makers?</a:t>
            </a:r>
            <a:endParaRPr lang="sl-SI" sz="2600" b="1" dirty="0">
              <a:solidFill>
                <a:srgbClr val="898989"/>
              </a:solidFill>
            </a:endParaRPr>
          </a:p>
        </p:txBody>
      </p:sp>
    </p:spTree>
    <p:extLst>
      <p:ext uri="{BB962C8B-B14F-4D97-AF65-F5344CB8AC3E}">
        <p14:creationId xmlns:p14="http://schemas.microsoft.com/office/powerpoint/2010/main" val="4093967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1600" dirty="0"/>
              <a:t>Stakeholder mapping is a tool that comes out of project management: to find out who could influence the success of a project. It is about understanding who the internal customers are,  but also, who are the people that don’t have much influence but are interested in the success of the project or aim. </a:t>
            </a:r>
          </a:p>
          <a:p>
            <a:endParaRPr lang="en-US" sz="1600" dirty="0"/>
          </a:p>
          <a:p>
            <a:r>
              <a:rPr lang="en-US" sz="1600" dirty="0"/>
              <a:t>Stakeholder mapping has been adapted for NGO’s, political lobbying and creating change, because it is a great way of expressing the change you want to see and identifying who matters when it comes to that change.</a:t>
            </a:r>
          </a:p>
          <a:p>
            <a:endParaRPr lang="en-US" sz="1600" dirty="0"/>
          </a:p>
          <a:p>
            <a:r>
              <a:rPr lang="en-US" sz="1600" dirty="0"/>
              <a:t>In this material we will show two variations of stakeholder mapping:</a:t>
            </a:r>
          </a:p>
          <a:p>
            <a:r>
              <a:rPr lang="en-US" sz="1600" dirty="0"/>
              <a:t>Classic stakeholder mapping</a:t>
            </a:r>
          </a:p>
          <a:p>
            <a:r>
              <a:rPr lang="en-US" sz="1600" dirty="0"/>
              <a:t>Method to target individuals: influence mapping</a:t>
            </a:r>
          </a:p>
          <a:p>
            <a:endParaRPr lang="fi-FI" sz="1600" dirty="0"/>
          </a:p>
        </p:txBody>
      </p:sp>
      <p:sp>
        <p:nvSpPr>
          <p:cNvPr id="3" name="Date Placeholder 3"/>
          <p:cNvSpPr txBox="1">
            <a:spLocks/>
          </p:cNvSpPr>
          <p:nvPr/>
        </p:nvSpPr>
        <p:spPr>
          <a:xfrm>
            <a:off x="457200" y="6381328"/>
            <a:ext cx="2133600" cy="365125"/>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#biking4health	</a:t>
            </a:r>
          </a:p>
        </p:txBody>
      </p:sp>
      <p:sp>
        <p:nvSpPr>
          <p:cNvPr id="4" name="Footer Placeholder 4"/>
          <p:cNvSpPr txBox="1">
            <a:spLocks/>
          </p:cNvSpPr>
          <p:nvPr/>
        </p:nvSpPr>
        <p:spPr>
          <a:xfrm>
            <a:off x="3124200" y="6381328"/>
            <a:ext cx="2895600" cy="365125"/>
          </a:xfrm>
          <a:prstGeom prst="rect">
            <a:avLst/>
          </a:prstGeom>
        </p:spPr>
        <p:txBody>
          <a:bodyPr vert="horz" lIns="91440" tIns="45720" rIns="91440" bIns="45720" rtlCol="0" anchor="ctr"/>
          <a:lstStyle>
            <a:defPPr>
              <a:defRPr lang="fi-FI"/>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www.heatproject.eu</a:t>
            </a:r>
          </a:p>
        </p:txBody>
      </p:sp>
      <p:sp>
        <p:nvSpPr>
          <p:cNvPr id="5" name="Slide Number Placeholder 5"/>
          <p:cNvSpPr txBox="1">
            <a:spLocks/>
          </p:cNvSpPr>
          <p:nvPr/>
        </p:nvSpPr>
        <p:spPr>
          <a:xfrm>
            <a:off x="6553200" y="6381328"/>
            <a:ext cx="2133600" cy="365125"/>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dirty="0"/>
              <a:t>#</a:t>
            </a:r>
            <a:r>
              <a:rPr lang="fi-FI" sz="1400" dirty="0" err="1"/>
              <a:t>planningtogether</a:t>
            </a:r>
            <a:endParaRPr lang="fi-FI" sz="1400" dirty="0"/>
          </a:p>
        </p:txBody>
      </p:sp>
      <p:sp>
        <p:nvSpPr>
          <p:cNvPr id="6" name="TextBox 5"/>
          <p:cNvSpPr txBox="1"/>
          <p:nvPr/>
        </p:nvSpPr>
        <p:spPr>
          <a:xfrm>
            <a:off x="457200" y="476672"/>
            <a:ext cx="5562600" cy="492443"/>
          </a:xfrm>
          <a:prstGeom prst="rect">
            <a:avLst/>
          </a:prstGeom>
          <a:noFill/>
        </p:spPr>
        <p:txBody>
          <a:bodyPr wrap="square" rtlCol="0">
            <a:spAutoFit/>
          </a:bodyPr>
          <a:lstStyle/>
          <a:p>
            <a:r>
              <a:rPr lang="en-US" sz="2600" b="1" dirty="0">
                <a:solidFill>
                  <a:srgbClr val="898989"/>
                </a:solidFill>
              </a:rPr>
              <a:t>Stakeholder mapping: introduction</a:t>
            </a:r>
            <a:endParaRPr lang="sl-SI" sz="2600" b="1" dirty="0">
              <a:solidFill>
                <a:srgbClr val="898989"/>
              </a:solidFill>
            </a:endParaRPr>
          </a:p>
        </p:txBody>
      </p:sp>
      <p:sp>
        <p:nvSpPr>
          <p:cNvPr id="7" name="Rectangle 1">
            <a:extLst>
              <a:ext uri="{FF2B5EF4-FFF2-40B4-BE49-F238E27FC236}">
                <a16:creationId xmlns:a16="http://schemas.microsoft.com/office/drawing/2014/main" id="{9381A703-12E0-2E4C-B2A3-5389371546E0}"/>
              </a:ext>
            </a:extLst>
          </p:cNvPr>
          <p:cNvSpPr/>
          <p:nvPr/>
        </p:nvSpPr>
        <p:spPr>
          <a:xfrm>
            <a:off x="1983347" y="5438540"/>
            <a:ext cx="5177307" cy="7267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Tips/Tricks</a:t>
            </a:r>
          </a:p>
          <a:p>
            <a:pPr algn="ctr"/>
            <a:r>
              <a:rPr lang="sl-SI" sz="1350" dirty="0"/>
              <a:t>In an individual campaign or policy work, a stakeholder map is one of the most powerful tools.</a:t>
            </a:r>
            <a:endParaRPr lang="en-US" sz="1350" dirty="0"/>
          </a:p>
        </p:txBody>
      </p:sp>
    </p:spTree>
    <p:extLst>
      <p:ext uri="{BB962C8B-B14F-4D97-AF65-F5344CB8AC3E}">
        <p14:creationId xmlns:p14="http://schemas.microsoft.com/office/powerpoint/2010/main" val="790569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a:extLst>
              <a:ext uri="{FF2B5EF4-FFF2-40B4-BE49-F238E27FC236}">
                <a16:creationId xmlns:a16="http://schemas.microsoft.com/office/drawing/2014/main" id="{B010067B-44E9-BE43-80B2-65302C398C95}"/>
              </a:ext>
            </a:extLst>
          </p:cNvPr>
          <p:cNvPicPr>
            <a:picLocks noChangeAspect="1"/>
          </p:cNvPicPr>
          <p:nvPr/>
        </p:nvPicPr>
        <p:blipFill>
          <a:blip r:embed="rId2"/>
          <a:stretch>
            <a:fillRect/>
          </a:stretch>
        </p:blipFill>
        <p:spPr>
          <a:xfrm>
            <a:off x="4612196" y="2672197"/>
            <a:ext cx="4531804" cy="3096733"/>
          </a:xfrm>
          <a:prstGeom prst="rect">
            <a:avLst/>
          </a:prstGeom>
        </p:spPr>
      </p:pic>
      <p:sp>
        <p:nvSpPr>
          <p:cNvPr id="2" name="Content Placeholder 1"/>
          <p:cNvSpPr>
            <a:spLocks noGrp="1"/>
          </p:cNvSpPr>
          <p:nvPr>
            <p:ph idx="1"/>
          </p:nvPr>
        </p:nvSpPr>
        <p:spPr>
          <a:xfrm>
            <a:off x="569404" y="1600200"/>
            <a:ext cx="4042792" cy="4525963"/>
          </a:xfrm>
        </p:spPr>
        <p:txBody>
          <a:bodyPr>
            <a:normAutofit fontScale="62500" lnSpcReduction="20000"/>
          </a:bodyPr>
          <a:lstStyle/>
          <a:p>
            <a:r>
              <a:rPr lang="en-US" dirty="0"/>
              <a:t>Here you can see a reflection of the changing world in which we operate.</a:t>
            </a:r>
          </a:p>
          <a:p>
            <a:endParaRPr lang="en-US" dirty="0"/>
          </a:p>
          <a:p>
            <a:r>
              <a:rPr lang="en-US" dirty="0"/>
              <a:t>The historic paradigm (left) shows that the different groups are in one niche or corner of society: the civil society, business and governments. It is getting more blurry than that (right). Businesses also take on a responsibility for society rather than just making profit. Governments realize that they need to engage stakeholders in a different way and work more with partnerships. If you want to create a change, you need to be closer to the stakeholder that have the power to change, that have the influence. </a:t>
            </a:r>
          </a:p>
          <a:p>
            <a:endParaRPr lang="en-US" dirty="0"/>
          </a:p>
          <a:p>
            <a:r>
              <a:rPr lang="en-US" dirty="0"/>
              <a:t>The questions is: which relations work? Which relations costs a lot of time but don’t trigger the change? With stakeholder mapping, you can plan the relations to put time in strategically. </a:t>
            </a:r>
          </a:p>
          <a:p>
            <a:endParaRPr lang="fi-FI" dirty="0"/>
          </a:p>
        </p:txBody>
      </p:sp>
      <p:sp>
        <p:nvSpPr>
          <p:cNvPr id="3" name="Date Placeholder 3"/>
          <p:cNvSpPr txBox="1">
            <a:spLocks/>
          </p:cNvSpPr>
          <p:nvPr/>
        </p:nvSpPr>
        <p:spPr>
          <a:xfrm>
            <a:off x="457200" y="6381328"/>
            <a:ext cx="2133600" cy="365125"/>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#biking4health	</a:t>
            </a:r>
          </a:p>
        </p:txBody>
      </p:sp>
      <p:sp>
        <p:nvSpPr>
          <p:cNvPr id="4" name="Footer Placeholder 4"/>
          <p:cNvSpPr txBox="1">
            <a:spLocks/>
          </p:cNvSpPr>
          <p:nvPr/>
        </p:nvSpPr>
        <p:spPr>
          <a:xfrm>
            <a:off x="3124200" y="6381328"/>
            <a:ext cx="2895600" cy="365125"/>
          </a:xfrm>
          <a:prstGeom prst="rect">
            <a:avLst/>
          </a:prstGeom>
        </p:spPr>
        <p:txBody>
          <a:bodyPr vert="horz" lIns="91440" tIns="45720" rIns="91440" bIns="45720" rtlCol="0" anchor="ctr"/>
          <a:lstStyle>
            <a:defPPr>
              <a:defRPr lang="fi-FI"/>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www.heatproject.eu</a:t>
            </a:r>
          </a:p>
        </p:txBody>
      </p:sp>
      <p:sp>
        <p:nvSpPr>
          <p:cNvPr id="5" name="Slide Number Placeholder 5"/>
          <p:cNvSpPr txBox="1">
            <a:spLocks/>
          </p:cNvSpPr>
          <p:nvPr/>
        </p:nvSpPr>
        <p:spPr>
          <a:xfrm>
            <a:off x="6553200" y="6381328"/>
            <a:ext cx="2133600" cy="365125"/>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a:t>#planningtogether</a:t>
            </a:r>
            <a:endParaRPr lang="fi-FI" sz="1400" dirty="0"/>
          </a:p>
        </p:txBody>
      </p:sp>
      <p:sp>
        <p:nvSpPr>
          <p:cNvPr id="6" name="TextBox 5"/>
          <p:cNvSpPr txBox="1"/>
          <p:nvPr/>
        </p:nvSpPr>
        <p:spPr>
          <a:xfrm>
            <a:off x="457200" y="476672"/>
            <a:ext cx="6096000" cy="492443"/>
          </a:xfrm>
          <a:prstGeom prst="rect">
            <a:avLst/>
          </a:prstGeom>
          <a:noFill/>
        </p:spPr>
        <p:txBody>
          <a:bodyPr wrap="square" rtlCol="0">
            <a:spAutoFit/>
          </a:bodyPr>
          <a:lstStyle/>
          <a:p>
            <a:r>
              <a:rPr lang="en-US" sz="2600" b="1" dirty="0">
                <a:solidFill>
                  <a:srgbClr val="898989"/>
                </a:solidFill>
              </a:rPr>
              <a:t>Stakeholder mapping: a shift in relations</a:t>
            </a:r>
            <a:endParaRPr lang="sl-SI" sz="2600" b="1" dirty="0">
              <a:solidFill>
                <a:srgbClr val="898989"/>
              </a:solidFill>
            </a:endParaRPr>
          </a:p>
        </p:txBody>
      </p:sp>
    </p:spTree>
    <p:extLst>
      <p:ext uri="{BB962C8B-B14F-4D97-AF65-F5344CB8AC3E}">
        <p14:creationId xmlns:p14="http://schemas.microsoft.com/office/powerpoint/2010/main" val="3687186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dirty="0"/>
              <a:t>To make cycling more attractive and increase the number of cyclists in the CB region our efforts needs to be consolidated. There is a need to involve citizens and other sectors in the planning process to reach a holistic approach. </a:t>
            </a:r>
          </a:p>
          <a:p>
            <a:r>
              <a:rPr lang="en-US" dirty="0"/>
              <a:t>Initiatives that aim to promote cycling in cities are often fragmented and full of gaps and thus have low impact. Old organizational structures within the city administrations are traditionally not used to working with cycling planning. In comparison with infrastructure for cars the investments are also small and the projects not prestigious enough to gather interest and reach the very top of the political agenda.</a:t>
            </a:r>
          </a:p>
          <a:p>
            <a:endParaRPr lang="en-US" dirty="0"/>
          </a:p>
          <a:p>
            <a:r>
              <a:rPr lang="en-US" dirty="0"/>
              <a:t>The fact that cycling can benefit society in a variety of ways including increased public health, inclusion, lower carbon emissions and safety can also contribute to scattered responsibility on several different stakeholders. The elements of society which gain from the benefits are not always the ones responsible for investments in safe and convenient infrastructure.</a:t>
            </a:r>
          </a:p>
          <a:p>
            <a:endParaRPr lang="en-US" dirty="0"/>
          </a:p>
          <a:p>
            <a:r>
              <a:rPr lang="en-US" dirty="0"/>
              <a:t>To consolidate the efforts on promoting healthy urban planning for cycling as means of transport we need to identify existing efforts as well as stakeholders who are or should be interested in contributing. </a:t>
            </a:r>
          </a:p>
        </p:txBody>
      </p:sp>
      <p:sp>
        <p:nvSpPr>
          <p:cNvPr id="3" name="Date Placeholder 3"/>
          <p:cNvSpPr txBox="1">
            <a:spLocks/>
          </p:cNvSpPr>
          <p:nvPr/>
        </p:nvSpPr>
        <p:spPr>
          <a:xfrm>
            <a:off x="457200" y="6381328"/>
            <a:ext cx="2133600" cy="365125"/>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#biking4health	</a:t>
            </a:r>
          </a:p>
        </p:txBody>
      </p:sp>
      <p:sp>
        <p:nvSpPr>
          <p:cNvPr id="4" name="Footer Placeholder 4"/>
          <p:cNvSpPr txBox="1">
            <a:spLocks/>
          </p:cNvSpPr>
          <p:nvPr/>
        </p:nvSpPr>
        <p:spPr>
          <a:xfrm>
            <a:off x="3124200" y="6381328"/>
            <a:ext cx="2895600" cy="365125"/>
          </a:xfrm>
          <a:prstGeom prst="rect">
            <a:avLst/>
          </a:prstGeom>
        </p:spPr>
        <p:txBody>
          <a:bodyPr vert="horz" lIns="91440" tIns="45720" rIns="91440" bIns="45720" rtlCol="0" anchor="ctr"/>
          <a:lstStyle>
            <a:defPPr>
              <a:defRPr lang="fi-FI"/>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www.heatproject.eu</a:t>
            </a:r>
          </a:p>
        </p:txBody>
      </p:sp>
      <p:sp>
        <p:nvSpPr>
          <p:cNvPr id="5" name="Slide Number Placeholder 5"/>
          <p:cNvSpPr txBox="1">
            <a:spLocks/>
          </p:cNvSpPr>
          <p:nvPr/>
        </p:nvSpPr>
        <p:spPr>
          <a:xfrm>
            <a:off x="6553200" y="6381328"/>
            <a:ext cx="2133600" cy="365125"/>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a:t>
            </a:r>
            <a:r>
              <a:rPr lang="fi-FI" sz="1400" dirty="0" err="1"/>
              <a:t>planningtogether</a:t>
            </a:r>
            <a:endParaRPr lang="fi-FI" sz="1400" dirty="0"/>
          </a:p>
        </p:txBody>
      </p:sp>
      <p:sp>
        <p:nvSpPr>
          <p:cNvPr id="6" name="TextBox 5"/>
          <p:cNvSpPr txBox="1"/>
          <p:nvPr/>
        </p:nvSpPr>
        <p:spPr>
          <a:xfrm>
            <a:off x="457200" y="476672"/>
            <a:ext cx="6096000" cy="492443"/>
          </a:xfrm>
          <a:prstGeom prst="rect">
            <a:avLst/>
          </a:prstGeom>
          <a:noFill/>
        </p:spPr>
        <p:txBody>
          <a:bodyPr wrap="square" rtlCol="0">
            <a:spAutoFit/>
          </a:bodyPr>
          <a:lstStyle/>
          <a:p>
            <a:r>
              <a:rPr lang="en-US" sz="2600" b="1" dirty="0">
                <a:solidFill>
                  <a:srgbClr val="898989"/>
                </a:solidFill>
              </a:rPr>
              <a:t>The challenges while promoting cycling</a:t>
            </a:r>
            <a:endParaRPr lang="sl-SI" sz="2600" b="1" dirty="0">
              <a:solidFill>
                <a:srgbClr val="898989"/>
              </a:solidFill>
            </a:endParaRPr>
          </a:p>
        </p:txBody>
      </p:sp>
    </p:spTree>
    <p:extLst>
      <p:ext uri="{BB962C8B-B14F-4D97-AF65-F5344CB8AC3E}">
        <p14:creationId xmlns:p14="http://schemas.microsoft.com/office/powerpoint/2010/main" val="38641782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3754760" cy="4525963"/>
          </a:xfrm>
        </p:spPr>
        <p:txBody>
          <a:bodyPr>
            <a:normAutofit/>
          </a:bodyPr>
          <a:lstStyle/>
          <a:p>
            <a:r>
              <a:rPr lang="en-US" sz="1600" dirty="0"/>
              <a:t>Actor-Network Theory (ANT) was developed by sociologists in France in the 1980s as an attempt to understand the processes of innovation and knowledge-creation in science and engineering fields. </a:t>
            </a:r>
          </a:p>
          <a:p>
            <a:r>
              <a:rPr lang="en-US" sz="1600" dirty="0"/>
              <a:t>Alongside individuals and organizations, one can consider ongoing initiatives and processes influencing outcomes.</a:t>
            </a:r>
          </a:p>
        </p:txBody>
      </p:sp>
      <p:sp>
        <p:nvSpPr>
          <p:cNvPr id="3" name="Date Placeholder 3"/>
          <p:cNvSpPr txBox="1">
            <a:spLocks/>
          </p:cNvSpPr>
          <p:nvPr/>
        </p:nvSpPr>
        <p:spPr>
          <a:xfrm>
            <a:off x="457200" y="6381328"/>
            <a:ext cx="2133600" cy="365125"/>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#biking4health	</a:t>
            </a:r>
          </a:p>
        </p:txBody>
      </p:sp>
      <p:sp>
        <p:nvSpPr>
          <p:cNvPr id="4" name="Footer Placeholder 4"/>
          <p:cNvSpPr txBox="1">
            <a:spLocks/>
          </p:cNvSpPr>
          <p:nvPr/>
        </p:nvSpPr>
        <p:spPr>
          <a:xfrm>
            <a:off x="3124200" y="6381328"/>
            <a:ext cx="2895600" cy="365125"/>
          </a:xfrm>
          <a:prstGeom prst="rect">
            <a:avLst/>
          </a:prstGeom>
        </p:spPr>
        <p:txBody>
          <a:bodyPr vert="horz" lIns="91440" tIns="45720" rIns="91440" bIns="45720" rtlCol="0" anchor="ctr"/>
          <a:lstStyle>
            <a:defPPr>
              <a:defRPr lang="fi-FI"/>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www.heatproject.eu</a:t>
            </a:r>
          </a:p>
        </p:txBody>
      </p:sp>
      <p:sp>
        <p:nvSpPr>
          <p:cNvPr id="5" name="Slide Number Placeholder 5"/>
          <p:cNvSpPr txBox="1">
            <a:spLocks/>
          </p:cNvSpPr>
          <p:nvPr/>
        </p:nvSpPr>
        <p:spPr>
          <a:xfrm>
            <a:off x="6553200" y="6381328"/>
            <a:ext cx="2133600" cy="365125"/>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dirty="0"/>
              <a:t>#</a:t>
            </a:r>
            <a:r>
              <a:rPr lang="fi-FI" sz="1400" dirty="0" err="1"/>
              <a:t>planningtogether</a:t>
            </a:r>
            <a:endParaRPr lang="fi-FI" sz="1400" dirty="0"/>
          </a:p>
        </p:txBody>
      </p:sp>
      <p:sp>
        <p:nvSpPr>
          <p:cNvPr id="6" name="TextBox 5"/>
          <p:cNvSpPr txBox="1"/>
          <p:nvPr/>
        </p:nvSpPr>
        <p:spPr>
          <a:xfrm>
            <a:off x="457200" y="476672"/>
            <a:ext cx="5698976" cy="492443"/>
          </a:xfrm>
          <a:prstGeom prst="rect">
            <a:avLst/>
          </a:prstGeom>
          <a:noFill/>
        </p:spPr>
        <p:txBody>
          <a:bodyPr wrap="square" rtlCol="0">
            <a:spAutoFit/>
          </a:bodyPr>
          <a:lstStyle/>
          <a:p>
            <a:r>
              <a:rPr lang="en-US" sz="2600" b="1" dirty="0">
                <a:solidFill>
                  <a:srgbClr val="898989"/>
                </a:solidFill>
              </a:rPr>
              <a:t>Actor-Network Theory and stakeholders</a:t>
            </a:r>
            <a:endParaRPr lang="sl-SI" sz="2600" b="1" dirty="0">
              <a:solidFill>
                <a:srgbClr val="898989"/>
              </a:solidFill>
            </a:endParaRPr>
          </a:p>
        </p:txBody>
      </p:sp>
      <p:sp>
        <p:nvSpPr>
          <p:cNvPr id="9" name="Flowchart: Connector 8">
            <a:extLst>
              <a:ext uri="{FF2B5EF4-FFF2-40B4-BE49-F238E27FC236}">
                <a16:creationId xmlns:a16="http://schemas.microsoft.com/office/drawing/2014/main" id="{BF48D78A-C45B-456B-90EA-91666ABD9D57}"/>
              </a:ext>
            </a:extLst>
          </p:cNvPr>
          <p:cNvSpPr/>
          <p:nvPr/>
        </p:nvSpPr>
        <p:spPr>
          <a:xfrm>
            <a:off x="5201626" y="1674936"/>
            <a:ext cx="792088" cy="79208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health</a:t>
            </a:r>
          </a:p>
        </p:txBody>
      </p:sp>
      <p:sp>
        <p:nvSpPr>
          <p:cNvPr id="10" name="Flowchart: Connector 9">
            <a:extLst>
              <a:ext uri="{FF2B5EF4-FFF2-40B4-BE49-F238E27FC236}">
                <a16:creationId xmlns:a16="http://schemas.microsoft.com/office/drawing/2014/main" id="{73EA12C0-FF16-43B1-A9EA-E9B3926283E8}"/>
              </a:ext>
            </a:extLst>
          </p:cNvPr>
          <p:cNvSpPr/>
          <p:nvPr/>
        </p:nvSpPr>
        <p:spPr>
          <a:xfrm>
            <a:off x="8050705" y="3246552"/>
            <a:ext cx="792088" cy="79208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culture</a:t>
            </a:r>
          </a:p>
        </p:txBody>
      </p:sp>
      <p:sp>
        <p:nvSpPr>
          <p:cNvPr id="11" name="Flowchart: Connector 10">
            <a:extLst>
              <a:ext uri="{FF2B5EF4-FFF2-40B4-BE49-F238E27FC236}">
                <a16:creationId xmlns:a16="http://schemas.microsoft.com/office/drawing/2014/main" id="{47A5C4E0-96DD-4CB7-A3C1-706B27B55AEB}"/>
              </a:ext>
            </a:extLst>
          </p:cNvPr>
          <p:cNvSpPr/>
          <p:nvPr/>
        </p:nvSpPr>
        <p:spPr>
          <a:xfrm>
            <a:off x="5938866" y="5069157"/>
            <a:ext cx="792088" cy="79208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drivers</a:t>
            </a:r>
          </a:p>
        </p:txBody>
      </p:sp>
      <p:sp>
        <p:nvSpPr>
          <p:cNvPr id="13" name="Flowchart: Connector 12">
            <a:extLst>
              <a:ext uri="{FF2B5EF4-FFF2-40B4-BE49-F238E27FC236}">
                <a16:creationId xmlns:a16="http://schemas.microsoft.com/office/drawing/2014/main" id="{6D1DCBFC-3133-469B-BB7B-460960F875AF}"/>
              </a:ext>
            </a:extLst>
          </p:cNvPr>
          <p:cNvSpPr/>
          <p:nvPr/>
        </p:nvSpPr>
        <p:spPr>
          <a:xfrm>
            <a:off x="4822742" y="2954077"/>
            <a:ext cx="1512168" cy="1512168"/>
          </a:xfrm>
          <a:prstGeom prst="flowChartConnector">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traffic users</a:t>
            </a:r>
          </a:p>
        </p:txBody>
      </p:sp>
      <p:sp>
        <p:nvSpPr>
          <p:cNvPr id="15" name="Flowchart: Connector 14">
            <a:extLst>
              <a:ext uri="{FF2B5EF4-FFF2-40B4-BE49-F238E27FC236}">
                <a16:creationId xmlns:a16="http://schemas.microsoft.com/office/drawing/2014/main" id="{CA2D0363-AE9E-45C4-9F7D-16F8357447CC}"/>
              </a:ext>
            </a:extLst>
          </p:cNvPr>
          <p:cNvSpPr/>
          <p:nvPr/>
        </p:nvSpPr>
        <p:spPr>
          <a:xfrm>
            <a:off x="6282190" y="1847535"/>
            <a:ext cx="1512168" cy="1512168"/>
          </a:xfrm>
          <a:prstGeom prst="flowChartConnector">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planners</a:t>
            </a:r>
          </a:p>
        </p:txBody>
      </p:sp>
      <p:sp>
        <p:nvSpPr>
          <p:cNvPr id="16" name="Flowchart: Connector 15">
            <a:extLst>
              <a:ext uri="{FF2B5EF4-FFF2-40B4-BE49-F238E27FC236}">
                <a16:creationId xmlns:a16="http://schemas.microsoft.com/office/drawing/2014/main" id="{E01BAC42-78E3-4C3D-A5F4-AF7E591AD8DA}"/>
              </a:ext>
            </a:extLst>
          </p:cNvPr>
          <p:cNvSpPr/>
          <p:nvPr/>
        </p:nvSpPr>
        <p:spPr>
          <a:xfrm>
            <a:off x="7395612" y="4671874"/>
            <a:ext cx="1512168" cy="1512168"/>
          </a:xfrm>
          <a:prstGeom prst="flowChartConnector">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existing infra-structure</a:t>
            </a:r>
          </a:p>
        </p:txBody>
      </p:sp>
      <p:sp>
        <p:nvSpPr>
          <p:cNvPr id="17" name="Flowchart: Connector 16">
            <a:extLst>
              <a:ext uri="{FF2B5EF4-FFF2-40B4-BE49-F238E27FC236}">
                <a16:creationId xmlns:a16="http://schemas.microsoft.com/office/drawing/2014/main" id="{A57EC967-0D77-449D-AC87-16F8F855D533}"/>
              </a:ext>
            </a:extLst>
          </p:cNvPr>
          <p:cNvSpPr/>
          <p:nvPr/>
        </p:nvSpPr>
        <p:spPr>
          <a:xfrm>
            <a:off x="6556082" y="3914793"/>
            <a:ext cx="848967" cy="84896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climate</a:t>
            </a:r>
          </a:p>
        </p:txBody>
      </p:sp>
      <p:sp>
        <p:nvSpPr>
          <p:cNvPr id="18" name="Flowchart: Connector 17">
            <a:extLst>
              <a:ext uri="{FF2B5EF4-FFF2-40B4-BE49-F238E27FC236}">
                <a16:creationId xmlns:a16="http://schemas.microsoft.com/office/drawing/2014/main" id="{8E74E61D-1D9A-47D1-A7CE-AF9E61C140F8}"/>
              </a:ext>
            </a:extLst>
          </p:cNvPr>
          <p:cNvSpPr/>
          <p:nvPr/>
        </p:nvSpPr>
        <p:spPr>
          <a:xfrm>
            <a:off x="4426698" y="4726286"/>
            <a:ext cx="792088" cy="79208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cyclists</a:t>
            </a:r>
          </a:p>
        </p:txBody>
      </p:sp>
      <p:sp>
        <p:nvSpPr>
          <p:cNvPr id="19" name="Flowchart: Connector 18">
            <a:extLst>
              <a:ext uri="{FF2B5EF4-FFF2-40B4-BE49-F238E27FC236}">
                <a16:creationId xmlns:a16="http://schemas.microsoft.com/office/drawing/2014/main" id="{AE45866A-0444-4925-B8AE-259092F20E42}"/>
              </a:ext>
            </a:extLst>
          </p:cNvPr>
          <p:cNvSpPr/>
          <p:nvPr/>
        </p:nvSpPr>
        <p:spPr>
          <a:xfrm>
            <a:off x="7894712" y="1712929"/>
            <a:ext cx="792088" cy="79208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policy</a:t>
            </a:r>
          </a:p>
        </p:txBody>
      </p:sp>
      <p:cxnSp>
        <p:nvCxnSpPr>
          <p:cNvPr id="21" name="Straight Connector 20">
            <a:extLst>
              <a:ext uri="{FF2B5EF4-FFF2-40B4-BE49-F238E27FC236}">
                <a16:creationId xmlns:a16="http://schemas.microsoft.com/office/drawing/2014/main" id="{73A3108D-1BE2-450F-BB20-C8469DB95124}"/>
              </a:ext>
            </a:extLst>
          </p:cNvPr>
          <p:cNvCxnSpPr>
            <a:cxnSpLocks/>
            <a:stCxn id="9" idx="4"/>
            <a:endCxn id="13" idx="0"/>
          </p:cNvCxnSpPr>
          <p:nvPr/>
        </p:nvCxnSpPr>
        <p:spPr>
          <a:xfrm flipH="1">
            <a:off x="5578826" y="2467024"/>
            <a:ext cx="18844" cy="487053"/>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A3C5A98-68C4-4AA5-BD17-7CEAE95B73BB}"/>
              </a:ext>
            </a:extLst>
          </p:cNvPr>
          <p:cNvCxnSpPr>
            <a:stCxn id="18" idx="0"/>
            <a:endCxn id="18" idx="0"/>
          </p:cNvCxnSpPr>
          <p:nvPr/>
        </p:nvCxnSpPr>
        <p:spPr>
          <a:xfrm>
            <a:off x="4822742" y="4726286"/>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C624DE9-A8A1-44E5-A2F7-398B28F037E1}"/>
              </a:ext>
            </a:extLst>
          </p:cNvPr>
          <p:cNvCxnSpPr>
            <a:cxnSpLocks/>
            <a:stCxn id="13" idx="3"/>
            <a:endCxn id="18" idx="0"/>
          </p:cNvCxnSpPr>
          <p:nvPr/>
        </p:nvCxnSpPr>
        <p:spPr>
          <a:xfrm flipH="1">
            <a:off x="4822742" y="4244793"/>
            <a:ext cx="221452" cy="481493"/>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EA056DD-CD95-460F-9B01-10775A8EA950}"/>
              </a:ext>
            </a:extLst>
          </p:cNvPr>
          <p:cNvCxnSpPr>
            <a:cxnSpLocks/>
            <a:stCxn id="11" idx="0"/>
            <a:endCxn id="13" idx="5"/>
          </p:cNvCxnSpPr>
          <p:nvPr/>
        </p:nvCxnSpPr>
        <p:spPr>
          <a:xfrm flipH="1" flipV="1">
            <a:off x="6113458" y="4244793"/>
            <a:ext cx="221452" cy="824364"/>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BE57498-0FD6-4BE2-B0C0-261624034541}"/>
              </a:ext>
            </a:extLst>
          </p:cNvPr>
          <p:cNvCxnSpPr>
            <a:cxnSpLocks/>
            <a:stCxn id="16" idx="1"/>
            <a:endCxn id="17" idx="5"/>
          </p:cNvCxnSpPr>
          <p:nvPr/>
        </p:nvCxnSpPr>
        <p:spPr>
          <a:xfrm flipH="1" flipV="1">
            <a:off x="7280721" y="4639432"/>
            <a:ext cx="336343" cy="253894"/>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2074982-CC65-48AC-B85E-5FFF3F12846A}"/>
              </a:ext>
            </a:extLst>
          </p:cNvPr>
          <p:cNvCxnSpPr>
            <a:stCxn id="13" idx="6"/>
            <a:endCxn id="13" idx="6"/>
          </p:cNvCxnSpPr>
          <p:nvPr/>
        </p:nvCxnSpPr>
        <p:spPr>
          <a:xfrm>
            <a:off x="6334910" y="3710161"/>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8FBAECD-5F45-4520-A6A5-F6C19FC7E9BB}"/>
              </a:ext>
            </a:extLst>
          </p:cNvPr>
          <p:cNvCxnSpPr>
            <a:cxnSpLocks/>
            <a:stCxn id="13" idx="6"/>
            <a:endCxn id="17" idx="1"/>
          </p:cNvCxnSpPr>
          <p:nvPr/>
        </p:nvCxnSpPr>
        <p:spPr>
          <a:xfrm>
            <a:off x="6334910" y="3710161"/>
            <a:ext cx="345500" cy="32896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41F4A4E-686E-412B-A726-FE0A5AFA7730}"/>
              </a:ext>
            </a:extLst>
          </p:cNvPr>
          <p:cNvCxnSpPr>
            <a:cxnSpLocks/>
            <a:stCxn id="19" idx="3"/>
            <a:endCxn id="15" idx="6"/>
          </p:cNvCxnSpPr>
          <p:nvPr/>
        </p:nvCxnSpPr>
        <p:spPr>
          <a:xfrm flipH="1">
            <a:off x="7794358" y="2389018"/>
            <a:ext cx="216353" cy="2146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91812F2-C065-427B-8A5F-28E0D8BFC2B4}"/>
              </a:ext>
            </a:extLst>
          </p:cNvPr>
          <p:cNvCxnSpPr>
            <a:stCxn id="15" idx="5"/>
            <a:endCxn id="16" idx="0"/>
          </p:cNvCxnSpPr>
          <p:nvPr/>
        </p:nvCxnSpPr>
        <p:spPr>
          <a:xfrm>
            <a:off x="7572906" y="3138251"/>
            <a:ext cx="578790" cy="1533623"/>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65EA61DE-2207-4318-8490-65FADC1FC8B9}"/>
              </a:ext>
            </a:extLst>
          </p:cNvPr>
          <p:cNvCxnSpPr>
            <a:stCxn id="10" idx="0"/>
            <a:endCxn id="19" idx="4"/>
          </p:cNvCxnSpPr>
          <p:nvPr/>
        </p:nvCxnSpPr>
        <p:spPr>
          <a:xfrm flipH="1" flipV="1">
            <a:off x="8290756" y="2505017"/>
            <a:ext cx="155993" cy="741535"/>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85E988B-D31F-4E3D-B68D-1964697C81D2}"/>
              </a:ext>
            </a:extLst>
          </p:cNvPr>
          <p:cNvCxnSpPr>
            <a:cxnSpLocks/>
            <a:stCxn id="10" idx="2"/>
            <a:endCxn id="13" idx="6"/>
          </p:cNvCxnSpPr>
          <p:nvPr/>
        </p:nvCxnSpPr>
        <p:spPr>
          <a:xfrm flipH="1">
            <a:off x="6334910" y="3642596"/>
            <a:ext cx="1715795" cy="67565"/>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4BF594C-6068-4B7C-9259-579AD2369F78}"/>
              </a:ext>
            </a:extLst>
          </p:cNvPr>
          <p:cNvCxnSpPr>
            <a:cxnSpLocks/>
            <a:stCxn id="15" idx="4"/>
            <a:endCxn id="17" idx="0"/>
          </p:cNvCxnSpPr>
          <p:nvPr/>
        </p:nvCxnSpPr>
        <p:spPr>
          <a:xfrm flipH="1">
            <a:off x="6980566" y="3359703"/>
            <a:ext cx="57708" cy="55509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3038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9404" y="1600200"/>
            <a:ext cx="4042792" cy="4525963"/>
          </a:xfrm>
        </p:spPr>
        <p:txBody>
          <a:bodyPr>
            <a:normAutofit fontScale="55000" lnSpcReduction="20000"/>
          </a:bodyPr>
          <a:lstStyle/>
          <a:p>
            <a:r>
              <a:rPr lang="en-US" dirty="0"/>
              <a:t>You can map your different stakeholders on a grid, based on their different roles in the process.</a:t>
            </a:r>
          </a:p>
          <a:p>
            <a:pPr marL="0" indent="0">
              <a:buNone/>
            </a:pPr>
            <a:r>
              <a:rPr lang="en-US" dirty="0"/>
              <a:t> </a:t>
            </a:r>
          </a:p>
          <a:p>
            <a:r>
              <a:rPr lang="en-US" dirty="0"/>
              <a:t>There are two different axes:</a:t>
            </a:r>
          </a:p>
          <a:p>
            <a:endParaRPr lang="en-US" dirty="0"/>
          </a:p>
          <a:p>
            <a:pPr marL="214313" indent="-214313"/>
            <a:r>
              <a:rPr lang="en-US" dirty="0"/>
              <a:t>Influence or power: when you lobby, you obviously are interested in the people who have the power to make a difference on this decisions. That might be the number one decision maker who is right at the top right corner, but there are other people who can influence as well.</a:t>
            </a:r>
          </a:p>
          <a:p>
            <a:pPr marL="0" indent="0">
              <a:buNone/>
            </a:pPr>
            <a:r>
              <a:rPr lang="en-US" dirty="0"/>
              <a:t> </a:t>
            </a:r>
          </a:p>
          <a:p>
            <a:pPr marL="214313" indent="-214313"/>
            <a:r>
              <a:rPr lang="en-US" dirty="0"/>
              <a:t>The interest in the topic: there can be highly powerful and influential people who have no interest in the topic at all. And there can also be people who are highly passionate, but have no influence. So you need to know what their interest in the topic is to map them. </a:t>
            </a:r>
          </a:p>
          <a:p>
            <a:endParaRPr lang="en-US" dirty="0"/>
          </a:p>
          <a:p>
            <a:r>
              <a:rPr lang="en-US" dirty="0"/>
              <a:t>This tool is used to map where people are in the process and map them against the axes. If that is clear, you also start to think about how to interact with the stakeholders once you know in which part of the grid they belong.</a:t>
            </a:r>
          </a:p>
        </p:txBody>
      </p:sp>
      <p:sp>
        <p:nvSpPr>
          <p:cNvPr id="3" name="Date Placeholder 3"/>
          <p:cNvSpPr txBox="1">
            <a:spLocks/>
          </p:cNvSpPr>
          <p:nvPr/>
        </p:nvSpPr>
        <p:spPr>
          <a:xfrm>
            <a:off x="457200" y="6381328"/>
            <a:ext cx="2133600" cy="365125"/>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#biking4health	</a:t>
            </a:r>
          </a:p>
        </p:txBody>
      </p:sp>
      <p:sp>
        <p:nvSpPr>
          <p:cNvPr id="4" name="Footer Placeholder 4"/>
          <p:cNvSpPr txBox="1">
            <a:spLocks/>
          </p:cNvSpPr>
          <p:nvPr/>
        </p:nvSpPr>
        <p:spPr>
          <a:xfrm>
            <a:off x="3124200" y="6381328"/>
            <a:ext cx="2895600" cy="365125"/>
          </a:xfrm>
          <a:prstGeom prst="rect">
            <a:avLst/>
          </a:prstGeom>
        </p:spPr>
        <p:txBody>
          <a:bodyPr vert="horz" lIns="91440" tIns="45720" rIns="91440" bIns="45720" rtlCol="0" anchor="ctr"/>
          <a:lstStyle>
            <a:defPPr>
              <a:defRPr lang="fi-FI"/>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www.heatproject.eu</a:t>
            </a:r>
          </a:p>
        </p:txBody>
      </p:sp>
      <p:sp>
        <p:nvSpPr>
          <p:cNvPr id="5" name="Slide Number Placeholder 5"/>
          <p:cNvSpPr txBox="1">
            <a:spLocks/>
          </p:cNvSpPr>
          <p:nvPr/>
        </p:nvSpPr>
        <p:spPr>
          <a:xfrm>
            <a:off x="6553200" y="6381328"/>
            <a:ext cx="2133600" cy="365125"/>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a:t>#planningtogether</a:t>
            </a:r>
            <a:endParaRPr lang="fi-FI" sz="1400" dirty="0"/>
          </a:p>
        </p:txBody>
      </p:sp>
      <p:sp>
        <p:nvSpPr>
          <p:cNvPr id="6" name="TextBox 5"/>
          <p:cNvSpPr txBox="1"/>
          <p:nvPr/>
        </p:nvSpPr>
        <p:spPr>
          <a:xfrm>
            <a:off x="457200" y="476672"/>
            <a:ext cx="4690864" cy="892552"/>
          </a:xfrm>
          <a:prstGeom prst="rect">
            <a:avLst/>
          </a:prstGeom>
          <a:noFill/>
        </p:spPr>
        <p:txBody>
          <a:bodyPr wrap="square" rtlCol="0">
            <a:spAutoFit/>
          </a:bodyPr>
          <a:lstStyle/>
          <a:p>
            <a:r>
              <a:rPr lang="en-US" sz="2600" b="1" dirty="0">
                <a:solidFill>
                  <a:srgbClr val="898989"/>
                </a:solidFill>
              </a:rPr>
              <a:t>Different roles of stakeholders</a:t>
            </a:r>
            <a:endParaRPr lang="sl-SI" sz="2600" b="1" dirty="0">
              <a:solidFill>
                <a:srgbClr val="898989"/>
              </a:solidFill>
            </a:endParaRPr>
          </a:p>
          <a:p>
            <a:endParaRPr lang="fi-FI" sz="2600" b="1" dirty="0">
              <a:solidFill>
                <a:srgbClr val="898989"/>
              </a:solidFill>
            </a:endParaRPr>
          </a:p>
        </p:txBody>
      </p:sp>
      <p:sp>
        <p:nvSpPr>
          <p:cNvPr id="7" name="TextBox 6"/>
          <p:cNvSpPr txBox="1"/>
          <p:nvPr/>
        </p:nvSpPr>
        <p:spPr>
          <a:xfrm>
            <a:off x="5652120" y="3305890"/>
            <a:ext cx="2808312" cy="369332"/>
          </a:xfrm>
          <a:prstGeom prst="rect">
            <a:avLst/>
          </a:prstGeom>
          <a:noFill/>
        </p:spPr>
        <p:txBody>
          <a:bodyPr wrap="square" rtlCol="0">
            <a:spAutoFit/>
          </a:bodyPr>
          <a:lstStyle/>
          <a:p>
            <a:r>
              <a:rPr lang="fi-FI" dirty="0" err="1"/>
              <a:t>Add</a:t>
            </a:r>
            <a:r>
              <a:rPr lang="fi-FI" dirty="0"/>
              <a:t> </a:t>
            </a:r>
            <a:r>
              <a:rPr lang="fi-FI" dirty="0" err="1"/>
              <a:t>picture</a:t>
            </a:r>
            <a:r>
              <a:rPr lang="fi-FI" dirty="0"/>
              <a:t> </a:t>
            </a:r>
            <a:r>
              <a:rPr lang="fi-FI" dirty="0" err="1"/>
              <a:t>here</a:t>
            </a:r>
            <a:r>
              <a:rPr lang="fi-FI" dirty="0"/>
              <a:t> </a:t>
            </a:r>
          </a:p>
        </p:txBody>
      </p:sp>
      <p:grpSp>
        <p:nvGrpSpPr>
          <p:cNvPr id="8" name="Group 12">
            <a:extLst>
              <a:ext uri="{FF2B5EF4-FFF2-40B4-BE49-F238E27FC236}">
                <a16:creationId xmlns:a16="http://schemas.microsoft.com/office/drawing/2014/main" id="{61A22D0C-B1E3-B14E-9E96-DA758127A708}"/>
              </a:ext>
            </a:extLst>
          </p:cNvPr>
          <p:cNvGrpSpPr/>
          <p:nvPr/>
        </p:nvGrpSpPr>
        <p:grpSpPr>
          <a:xfrm>
            <a:off x="5005254" y="2091227"/>
            <a:ext cx="4032717" cy="3263424"/>
            <a:chOff x="1706424" y="1565754"/>
            <a:chExt cx="5376956" cy="4351232"/>
          </a:xfrm>
        </p:grpSpPr>
        <p:cxnSp>
          <p:nvCxnSpPr>
            <p:cNvPr id="9" name="Straight Arrow Connector 13">
              <a:extLst>
                <a:ext uri="{FF2B5EF4-FFF2-40B4-BE49-F238E27FC236}">
                  <a16:creationId xmlns:a16="http://schemas.microsoft.com/office/drawing/2014/main" id="{6E078F87-2DDF-D644-8ACF-0CE9B80583CB}"/>
                </a:ext>
              </a:extLst>
            </p:cNvPr>
            <p:cNvCxnSpPr/>
            <p:nvPr/>
          </p:nvCxnSpPr>
          <p:spPr>
            <a:xfrm flipH="1" flipV="1">
              <a:off x="2189410" y="1565754"/>
              <a:ext cx="15134" cy="375322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14">
              <a:extLst>
                <a:ext uri="{FF2B5EF4-FFF2-40B4-BE49-F238E27FC236}">
                  <a16:creationId xmlns:a16="http://schemas.microsoft.com/office/drawing/2014/main" id="{6A31D1A6-3506-7B46-9486-D5B2761F9280}"/>
                </a:ext>
              </a:extLst>
            </p:cNvPr>
            <p:cNvCxnSpPr/>
            <p:nvPr/>
          </p:nvCxnSpPr>
          <p:spPr>
            <a:xfrm flipV="1">
              <a:off x="2344141" y="5460642"/>
              <a:ext cx="4739239" cy="1288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Rectangle 15">
              <a:extLst>
                <a:ext uri="{FF2B5EF4-FFF2-40B4-BE49-F238E27FC236}">
                  <a16:creationId xmlns:a16="http://schemas.microsoft.com/office/drawing/2014/main" id="{CBA1CC95-EFC4-8249-9160-69DFC0AC61AB}"/>
                </a:ext>
              </a:extLst>
            </p:cNvPr>
            <p:cNvSpPr/>
            <p:nvPr/>
          </p:nvSpPr>
          <p:spPr>
            <a:xfrm>
              <a:off x="2329088" y="1661376"/>
              <a:ext cx="2314681" cy="18288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1350"/>
            </a:p>
          </p:txBody>
        </p:sp>
        <p:sp>
          <p:nvSpPr>
            <p:cNvPr id="12" name="Rectangle 16">
              <a:extLst>
                <a:ext uri="{FF2B5EF4-FFF2-40B4-BE49-F238E27FC236}">
                  <a16:creationId xmlns:a16="http://schemas.microsoft.com/office/drawing/2014/main" id="{0220BEAD-7FCC-3641-9CCB-CD7000270128}"/>
                </a:ext>
              </a:extLst>
            </p:cNvPr>
            <p:cNvSpPr/>
            <p:nvPr/>
          </p:nvSpPr>
          <p:spPr>
            <a:xfrm>
              <a:off x="4643769" y="1661376"/>
              <a:ext cx="2314681" cy="18288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350"/>
            </a:p>
          </p:txBody>
        </p:sp>
        <p:sp>
          <p:nvSpPr>
            <p:cNvPr id="13" name="Rectangle 17">
              <a:extLst>
                <a:ext uri="{FF2B5EF4-FFF2-40B4-BE49-F238E27FC236}">
                  <a16:creationId xmlns:a16="http://schemas.microsoft.com/office/drawing/2014/main" id="{98A29FC3-B925-0E46-BEDA-893B8DA0ECF8}"/>
                </a:ext>
              </a:extLst>
            </p:cNvPr>
            <p:cNvSpPr/>
            <p:nvPr/>
          </p:nvSpPr>
          <p:spPr>
            <a:xfrm>
              <a:off x="2334936" y="3490176"/>
              <a:ext cx="2314681" cy="18288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350"/>
            </a:p>
          </p:txBody>
        </p:sp>
        <p:sp>
          <p:nvSpPr>
            <p:cNvPr id="14" name="Rectangle 18">
              <a:extLst>
                <a:ext uri="{FF2B5EF4-FFF2-40B4-BE49-F238E27FC236}">
                  <a16:creationId xmlns:a16="http://schemas.microsoft.com/office/drawing/2014/main" id="{F281A7C2-7BBE-FD47-B108-F91AF1B91E45}"/>
                </a:ext>
              </a:extLst>
            </p:cNvPr>
            <p:cNvSpPr/>
            <p:nvPr/>
          </p:nvSpPr>
          <p:spPr>
            <a:xfrm>
              <a:off x="4650568" y="3490176"/>
              <a:ext cx="2314681" cy="1828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350"/>
            </a:p>
          </p:txBody>
        </p:sp>
        <p:sp>
          <p:nvSpPr>
            <p:cNvPr id="15" name="TextBox 19">
              <a:extLst>
                <a:ext uri="{FF2B5EF4-FFF2-40B4-BE49-F238E27FC236}">
                  <a16:creationId xmlns:a16="http://schemas.microsoft.com/office/drawing/2014/main" id="{B6FAB623-9098-D842-8C98-D983C657EFA6}"/>
                </a:ext>
              </a:extLst>
            </p:cNvPr>
            <p:cNvSpPr txBox="1"/>
            <p:nvPr/>
          </p:nvSpPr>
          <p:spPr>
            <a:xfrm>
              <a:off x="2676454" y="2365019"/>
              <a:ext cx="1717905" cy="615553"/>
            </a:xfrm>
            <a:prstGeom prst="rect">
              <a:avLst/>
            </a:prstGeom>
            <a:noFill/>
          </p:spPr>
          <p:txBody>
            <a:bodyPr wrap="square" rtlCol="0">
              <a:spAutoFit/>
            </a:bodyPr>
            <a:lstStyle/>
            <a:p>
              <a:pPr>
                <a:defRPr/>
              </a:pPr>
              <a:r>
                <a:rPr lang="en-US" sz="1200" dirty="0">
                  <a:solidFill>
                    <a:prstClr val="black"/>
                  </a:solidFill>
                </a:rPr>
                <a:t>High influence, low interest</a:t>
              </a:r>
              <a:endParaRPr lang="en-GB" sz="1200" dirty="0">
                <a:solidFill>
                  <a:prstClr val="black"/>
                </a:solidFill>
              </a:endParaRPr>
            </a:p>
          </p:txBody>
        </p:sp>
        <p:sp>
          <p:nvSpPr>
            <p:cNvPr id="16" name="TextBox 20">
              <a:extLst>
                <a:ext uri="{FF2B5EF4-FFF2-40B4-BE49-F238E27FC236}">
                  <a16:creationId xmlns:a16="http://schemas.microsoft.com/office/drawing/2014/main" id="{9041AC9E-E283-B24E-AF0F-7A6AC3CCDA09}"/>
                </a:ext>
              </a:extLst>
            </p:cNvPr>
            <p:cNvSpPr txBox="1"/>
            <p:nvPr/>
          </p:nvSpPr>
          <p:spPr>
            <a:xfrm>
              <a:off x="5023671" y="2365019"/>
              <a:ext cx="1717905" cy="615553"/>
            </a:xfrm>
            <a:prstGeom prst="rect">
              <a:avLst/>
            </a:prstGeom>
            <a:noFill/>
          </p:spPr>
          <p:txBody>
            <a:bodyPr wrap="square" rtlCol="0">
              <a:spAutoFit/>
            </a:bodyPr>
            <a:lstStyle/>
            <a:p>
              <a:pPr>
                <a:defRPr/>
              </a:pPr>
              <a:r>
                <a:rPr lang="en-US" sz="1200" dirty="0">
                  <a:solidFill>
                    <a:prstClr val="black"/>
                  </a:solidFill>
                </a:rPr>
                <a:t>High influence, high interest</a:t>
              </a:r>
              <a:endParaRPr lang="en-GB" sz="1200" dirty="0">
                <a:solidFill>
                  <a:prstClr val="black"/>
                </a:solidFill>
              </a:endParaRPr>
            </a:p>
          </p:txBody>
        </p:sp>
        <p:sp>
          <p:nvSpPr>
            <p:cNvPr id="17" name="TextBox 21">
              <a:extLst>
                <a:ext uri="{FF2B5EF4-FFF2-40B4-BE49-F238E27FC236}">
                  <a16:creationId xmlns:a16="http://schemas.microsoft.com/office/drawing/2014/main" id="{7953BFCE-E981-DF4A-891B-ACED4C10B793}"/>
                </a:ext>
              </a:extLst>
            </p:cNvPr>
            <p:cNvSpPr txBox="1"/>
            <p:nvPr/>
          </p:nvSpPr>
          <p:spPr>
            <a:xfrm>
              <a:off x="4942156" y="4202324"/>
              <a:ext cx="1922283" cy="615553"/>
            </a:xfrm>
            <a:prstGeom prst="rect">
              <a:avLst/>
            </a:prstGeom>
            <a:noFill/>
          </p:spPr>
          <p:txBody>
            <a:bodyPr wrap="square" rtlCol="0">
              <a:spAutoFit/>
            </a:bodyPr>
            <a:lstStyle/>
            <a:p>
              <a:pPr>
                <a:defRPr/>
              </a:pPr>
              <a:r>
                <a:rPr lang="en-US" sz="1200" dirty="0">
                  <a:solidFill>
                    <a:prstClr val="black"/>
                  </a:solidFill>
                </a:rPr>
                <a:t>Low influence, high interest</a:t>
              </a:r>
              <a:endParaRPr lang="en-GB" sz="1200" dirty="0">
                <a:solidFill>
                  <a:prstClr val="black"/>
                </a:solidFill>
              </a:endParaRPr>
            </a:p>
          </p:txBody>
        </p:sp>
        <p:sp>
          <p:nvSpPr>
            <p:cNvPr id="18" name="TextBox 22">
              <a:extLst>
                <a:ext uri="{FF2B5EF4-FFF2-40B4-BE49-F238E27FC236}">
                  <a16:creationId xmlns:a16="http://schemas.microsoft.com/office/drawing/2014/main" id="{F0A8A108-B5CB-5B49-B5EB-043BAB4CFEEF}"/>
                </a:ext>
              </a:extLst>
            </p:cNvPr>
            <p:cNvSpPr txBox="1"/>
            <p:nvPr/>
          </p:nvSpPr>
          <p:spPr>
            <a:xfrm>
              <a:off x="2596942" y="4184512"/>
              <a:ext cx="1922283" cy="615553"/>
            </a:xfrm>
            <a:prstGeom prst="rect">
              <a:avLst/>
            </a:prstGeom>
            <a:noFill/>
          </p:spPr>
          <p:txBody>
            <a:bodyPr wrap="square" rtlCol="0">
              <a:spAutoFit/>
            </a:bodyPr>
            <a:lstStyle/>
            <a:p>
              <a:pPr>
                <a:defRPr/>
              </a:pPr>
              <a:r>
                <a:rPr lang="en-US" sz="1200" dirty="0">
                  <a:solidFill>
                    <a:prstClr val="black"/>
                  </a:solidFill>
                </a:rPr>
                <a:t>Low influence, low interest</a:t>
              </a:r>
              <a:endParaRPr lang="en-GB" sz="1200" dirty="0">
                <a:solidFill>
                  <a:prstClr val="black"/>
                </a:solidFill>
              </a:endParaRPr>
            </a:p>
          </p:txBody>
        </p:sp>
        <p:sp>
          <p:nvSpPr>
            <p:cNvPr id="19" name="TextBox 23">
              <a:extLst>
                <a:ext uri="{FF2B5EF4-FFF2-40B4-BE49-F238E27FC236}">
                  <a16:creationId xmlns:a16="http://schemas.microsoft.com/office/drawing/2014/main" id="{1968B48F-FE7C-7F45-92FB-7A5041552D66}"/>
                </a:ext>
              </a:extLst>
            </p:cNvPr>
            <p:cNvSpPr txBox="1"/>
            <p:nvPr/>
          </p:nvSpPr>
          <p:spPr>
            <a:xfrm rot="16200000">
              <a:off x="929948" y="3453305"/>
              <a:ext cx="1922283" cy="369332"/>
            </a:xfrm>
            <a:prstGeom prst="rect">
              <a:avLst/>
            </a:prstGeom>
            <a:noFill/>
          </p:spPr>
          <p:txBody>
            <a:bodyPr wrap="square" rtlCol="0">
              <a:spAutoFit/>
            </a:bodyPr>
            <a:lstStyle/>
            <a:p>
              <a:r>
                <a:rPr lang="en-US" sz="1200" dirty="0"/>
                <a:t>Influence or power</a:t>
              </a:r>
            </a:p>
          </p:txBody>
        </p:sp>
        <p:sp>
          <p:nvSpPr>
            <p:cNvPr id="20" name="TextBox 24">
              <a:extLst>
                <a:ext uri="{FF2B5EF4-FFF2-40B4-BE49-F238E27FC236}">
                  <a16:creationId xmlns:a16="http://schemas.microsoft.com/office/drawing/2014/main" id="{CA1E6041-DBB9-684B-9B4A-C329E65099AB}"/>
                </a:ext>
              </a:extLst>
            </p:cNvPr>
            <p:cNvSpPr txBox="1"/>
            <p:nvPr/>
          </p:nvSpPr>
          <p:spPr>
            <a:xfrm>
              <a:off x="4255437" y="5547654"/>
              <a:ext cx="1922283" cy="369332"/>
            </a:xfrm>
            <a:prstGeom prst="rect">
              <a:avLst/>
            </a:prstGeom>
            <a:noFill/>
          </p:spPr>
          <p:txBody>
            <a:bodyPr wrap="square" rtlCol="0">
              <a:spAutoFit/>
            </a:bodyPr>
            <a:lstStyle/>
            <a:p>
              <a:r>
                <a:rPr lang="en-US" sz="1200" dirty="0"/>
                <a:t>Interest </a:t>
              </a:r>
            </a:p>
          </p:txBody>
        </p:sp>
      </p:grpSp>
    </p:spTree>
    <p:extLst>
      <p:ext uri="{BB962C8B-B14F-4D97-AF65-F5344CB8AC3E}">
        <p14:creationId xmlns:p14="http://schemas.microsoft.com/office/powerpoint/2010/main" val="3381545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9404" y="1600200"/>
            <a:ext cx="4042792" cy="4525963"/>
          </a:xfrm>
        </p:spPr>
        <p:txBody>
          <a:bodyPr>
            <a:normAutofit/>
          </a:bodyPr>
          <a:lstStyle/>
          <a:p>
            <a:r>
              <a:rPr lang="en-US" sz="2000" dirty="0"/>
              <a:t>Important to note is that you have to start with influence or power, ask yourself the question: who can influence this particular goal? Do not start with just looking at your allies, who are already interested but might have no power. Look more outside of the box.</a:t>
            </a:r>
          </a:p>
        </p:txBody>
      </p:sp>
      <p:sp>
        <p:nvSpPr>
          <p:cNvPr id="3" name="Date Placeholder 3"/>
          <p:cNvSpPr txBox="1">
            <a:spLocks/>
          </p:cNvSpPr>
          <p:nvPr/>
        </p:nvSpPr>
        <p:spPr>
          <a:xfrm>
            <a:off x="457200" y="6381328"/>
            <a:ext cx="2133600" cy="365125"/>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#biking4health	</a:t>
            </a:r>
          </a:p>
        </p:txBody>
      </p:sp>
      <p:sp>
        <p:nvSpPr>
          <p:cNvPr id="4" name="Footer Placeholder 4"/>
          <p:cNvSpPr txBox="1">
            <a:spLocks/>
          </p:cNvSpPr>
          <p:nvPr/>
        </p:nvSpPr>
        <p:spPr>
          <a:xfrm>
            <a:off x="3124200" y="6381328"/>
            <a:ext cx="2895600" cy="365125"/>
          </a:xfrm>
          <a:prstGeom prst="rect">
            <a:avLst/>
          </a:prstGeom>
        </p:spPr>
        <p:txBody>
          <a:bodyPr vert="horz" lIns="91440" tIns="45720" rIns="91440" bIns="45720" rtlCol="0" anchor="ctr"/>
          <a:lstStyle>
            <a:defPPr>
              <a:defRPr lang="fi-FI"/>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www.heatproject.eu</a:t>
            </a:r>
          </a:p>
        </p:txBody>
      </p:sp>
      <p:sp>
        <p:nvSpPr>
          <p:cNvPr id="5" name="Slide Number Placeholder 5"/>
          <p:cNvSpPr txBox="1">
            <a:spLocks/>
          </p:cNvSpPr>
          <p:nvPr/>
        </p:nvSpPr>
        <p:spPr>
          <a:xfrm>
            <a:off x="6553200" y="6381328"/>
            <a:ext cx="2133600" cy="365125"/>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a:t>#planningtogether</a:t>
            </a:r>
            <a:endParaRPr lang="fi-FI" sz="1400" dirty="0"/>
          </a:p>
        </p:txBody>
      </p:sp>
      <p:sp>
        <p:nvSpPr>
          <p:cNvPr id="6" name="TextBox 5"/>
          <p:cNvSpPr txBox="1"/>
          <p:nvPr/>
        </p:nvSpPr>
        <p:spPr>
          <a:xfrm>
            <a:off x="457200" y="476672"/>
            <a:ext cx="4690864" cy="892552"/>
          </a:xfrm>
          <a:prstGeom prst="rect">
            <a:avLst/>
          </a:prstGeom>
          <a:noFill/>
        </p:spPr>
        <p:txBody>
          <a:bodyPr wrap="square" rtlCol="0">
            <a:spAutoFit/>
          </a:bodyPr>
          <a:lstStyle/>
          <a:p>
            <a:r>
              <a:rPr lang="en-US" sz="2600" b="1" dirty="0">
                <a:solidFill>
                  <a:srgbClr val="898989"/>
                </a:solidFill>
              </a:rPr>
              <a:t>Different roles of stakeholders</a:t>
            </a:r>
            <a:endParaRPr lang="sl-SI" sz="2600" b="1" dirty="0">
              <a:solidFill>
                <a:srgbClr val="898989"/>
              </a:solidFill>
            </a:endParaRPr>
          </a:p>
          <a:p>
            <a:endParaRPr lang="fi-FI" sz="2600" b="1" dirty="0">
              <a:solidFill>
                <a:srgbClr val="898989"/>
              </a:solidFill>
            </a:endParaRPr>
          </a:p>
        </p:txBody>
      </p:sp>
      <p:sp>
        <p:nvSpPr>
          <p:cNvPr id="7" name="TextBox 6"/>
          <p:cNvSpPr txBox="1"/>
          <p:nvPr/>
        </p:nvSpPr>
        <p:spPr>
          <a:xfrm>
            <a:off x="5652120" y="3305890"/>
            <a:ext cx="2808312" cy="369332"/>
          </a:xfrm>
          <a:prstGeom prst="rect">
            <a:avLst/>
          </a:prstGeom>
          <a:noFill/>
        </p:spPr>
        <p:txBody>
          <a:bodyPr wrap="square" rtlCol="0">
            <a:spAutoFit/>
          </a:bodyPr>
          <a:lstStyle/>
          <a:p>
            <a:r>
              <a:rPr lang="fi-FI" dirty="0" err="1"/>
              <a:t>Add</a:t>
            </a:r>
            <a:r>
              <a:rPr lang="fi-FI" dirty="0"/>
              <a:t> </a:t>
            </a:r>
            <a:r>
              <a:rPr lang="fi-FI" dirty="0" err="1"/>
              <a:t>picture</a:t>
            </a:r>
            <a:r>
              <a:rPr lang="fi-FI" dirty="0"/>
              <a:t> </a:t>
            </a:r>
            <a:r>
              <a:rPr lang="fi-FI" dirty="0" err="1"/>
              <a:t>here</a:t>
            </a:r>
            <a:r>
              <a:rPr lang="fi-FI" dirty="0"/>
              <a:t> </a:t>
            </a:r>
          </a:p>
        </p:txBody>
      </p:sp>
      <p:grpSp>
        <p:nvGrpSpPr>
          <p:cNvPr id="8" name="Group 12">
            <a:extLst>
              <a:ext uri="{FF2B5EF4-FFF2-40B4-BE49-F238E27FC236}">
                <a16:creationId xmlns:a16="http://schemas.microsoft.com/office/drawing/2014/main" id="{61A22D0C-B1E3-B14E-9E96-DA758127A708}"/>
              </a:ext>
            </a:extLst>
          </p:cNvPr>
          <p:cNvGrpSpPr/>
          <p:nvPr/>
        </p:nvGrpSpPr>
        <p:grpSpPr>
          <a:xfrm>
            <a:off x="5005254" y="2091227"/>
            <a:ext cx="4032717" cy="3263424"/>
            <a:chOff x="1706424" y="1565754"/>
            <a:chExt cx="5376956" cy="4351232"/>
          </a:xfrm>
        </p:grpSpPr>
        <p:cxnSp>
          <p:nvCxnSpPr>
            <p:cNvPr id="9" name="Straight Arrow Connector 13">
              <a:extLst>
                <a:ext uri="{FF2B5EF4-FFF2-40B4-BE49-F238E27FC236}">
                  <a16:creationId xmlns:a16="http://schemas.microsoft.com/office/drawing/2014/main" id="{6E078F87-2DDF-D644-8ACF-0CE9B80583CB}"/>
                </a:ext>
              </a:extLst>
            </p:cNvPr>
            <p:cNvCxnSpPr/>
            <p:nvPr/>
          </p:nvCxnSpPr>
          <p:spPr>
            <a:xfrm flipH="1" flipV="1">
              <a:off x="2189410" y="1565754"/>
              <a:ext cx="15134" cy="375322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14">
              <a:extLst>
                <a:ext uri="{FF2B5EF4-FFF2-40B4-BE49-F238E27FC236}">
                  <a16:creationId xmlns:a16="http://schemas.microsoft.com/office/drawing/2014/main" id="{6A31D1A6-3506-7B46-9486-D5B2761F9280}"/>
                </a:ext>
              </a:extLst>
            </p:cNvPr>
            <p:cNvCxnSpPr/>
            <p:nvPr/>
          </p:nvCxnSpPr>
          <p:spPr>
            <a:xfrm flipV="1">
              <a:off x="2344141" y="5460642"/>
              <a:ext cx="4739239" cy="1288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Rectangle 15">
              <a:extLst>
                <a:ext uri="{FF2B5EF4-FFF2-40B4-BE49-F238E27FC236}">
                  <a16:creationId xmlns:a16="http://schemas.microsoft.com/office/drawing/2014/main" id="{CBA1CC95-EFC4-8249-9160-69DFC0AC61AB}"/>
                </a:ext>
              </a:extLst>
            </p:cNvPr>
            <p:cNvSpPr/>
            <p:nvPr/>
          </p:nvSpPr>
          <p:spPr>
            <a:xfrm>
              <a:off x="2329088" y="1661376"/>
              <a:ext cx="2314681" cy="18288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1350"/>
            </a:p>
          </p:txBody>
        </p:sp>
        <p:sp>
          <p:nvSpPr>
            <p:cNvPr id="12" name="Rectangle 16">
              <a:extLst>
                <a:ext uri="{FF2B5EF4-FFF2-40B4-BE49-F238E27FC236}">
                  <a16:creationId xmlns:a16="http://schemas.microsoft.com/office/drawing/2014/main" id="{0220BEAD-7FCC-3641-9CCB-CD7000270128}"/>
                </a:ext>
              </a:extLst>
            </p:cNvPr>
            <p:cNvSpPr/>
            <p:nvPr/>
          </p:nvSpPr>
          <p:spPr>
            <a:xfrm>
              <a:off x="4643769" y="1661376"/>
              <a:ext cx="2314681" cy="18288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350"/>
            </a:p>
          </p:txBody>
        </p:sp>
        <p:sp>
          <p:nvSpPr>
            <p:cNvPr id="13" name="Rectangle 17">
              <a:extLst>
                <a:ext uri="{FF2B5EF4-FFF2-40B4-BE49-F238E27FC236}">
                  <a16:creationId xmlns:a16="http://schemas.microsoft.com/office/drawing/2014/main" id="{98A29FC3-B925-0E46-BEDA-893B8DA0ECF8}"/>
                </a:ext>
              </a:extLst>
            </p:cNvPr>
            <p:cNvSpPr/>
            <p:nvPr/>
          </p:nvSpPr>
          <p:spPr>
            <a:xfrm>
              <a:off x="2334936" y="3490176"/>
              <a:ext cx="2314681" cy="18288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350"/>
            </a:p>
          </p:txBody>
        </p:sp>
        <p:sp>
          <p:nvSpPr>
            <p:cNvPr id="14" name="Rectangle 18">
              <a:extLst>
                <a:ext uri="{FF2B5EF4-FFF2-40B4-BE49-F238E27FC236}">
                  <a16:creationId xmlns:a16="http://schemas.microsoft.com/office/drawing/2014/main" id="{F281A7C2-7BBE-FD47-B108-F91AF1B91E45}"/>
                </a:ext>
              </a:extLst>
            </p:cNvPr>
            <p:cNvSpPr/>
            <p:nvPr/>
          </p:nvSpPr>
          <p:spPr>
            <a:xfrm>
              <a:off x="4650568" y="3490176"/>
              <a:ext cx="2314681" cy="1828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350"/>
            </a:p>
          </p:txBody>
        </p:sp>
        <p:sp>
          <p:nvSpPr>
            <p:cNvPr id="15" name="TextBox 19">
              <a:extLst>
                <a:ext uri="{FF2B5EF4-FFF2-40B4-BE49-F238E27FC236}">
                  <a16:creationId xmlns:a16="http://schemas.microsoft.com/office/drawing/2014/main" id="{B6FAB623-9098-D842-8C98-D983C657EFA6}"/>
                </a:ext>
              </a:extLst>
            </p:cNvPr>
            <p:cNvSpPr txBox="1"/>
            <p:nvPr/>
          </p:nvSpPr>
          <p:spPr>
            <a:xfrm>
              <a:off x="2676454" y="2365019"/>
              <a:ext cx="1717905" cy="615553"/>
            </a:xfrm>
            <a:prstGeom prst="rect">
              <a:avLst/>
            </a:prstGeom>
            <a:noFill/>
          </p:spPr>
          <p:txBody>
            <a:bodyPr wrap="square" rtlCol="0">
              <a:spAutoFit/>
            </a:bodyPr>
            <a:lstStyle/>
            <a:p>
              <a:pPr>
                <a:defRPr/>
              </a:pPr>
              <a:r>
                <a:rPr lang="en-US" sz="1200" dirty="0">
                  <a:solidFill>
                    <a:prstClr val="black"/>
                  </a:solidFill>
                </a:rPr>
                <a:t>High influence, low interest</a:t>
              </a:r>
              <a:endParaRPr lang="en-GB" sz="1200" dirty="0">
                <a:solidFill>
                  <a:prstClr val="black"/>
                </a:solidFill>
              </a:endParaRPr>
            </a:p>
          </p:txBody>
        </p:sp>
        <p:sp>
          <p:nvSpPr>
            <p:cNvPr id="16" name="TextBox 20">
              <a:extLst>
                <a:ext uri="{FF2B5EF4-FFF2-40B4-BE49-F238E27FC236}">
                  <a16:creationId xmlns:a16="http://schemas.microsoft.com/office/drawing/2014/main" id="{9041AC9E-E283-B24E-AF0F-7A6AC3CCDA09}"/>
                </a:ext>
              </a:extLst>
            </p:cNvPr>
            <p:cNvSpPr txBox="1"/>
            <p:nvPr/>
          </p:nvSpPr>
          <p:spPr>
            <a:xfrm>
              <a:off x="5023671" y="2365019"/>
              <a:ext cx="1717905" cy="615553"/>
            </a:xfrm>
            <a:prstGeom prst="rect">
              <a:avLst/>
            </a:prstGeom>
            <a:noFill/>
          </p:spPr>
          <p:txBody>
            <a:bodyPr wrap="square" rtlCol="0">
              <a:spAutoFit/>
            </a:bodyPr>
            <a:lstStyle/>
            <a:p>
              <a:pPr>
                <a:defRPr/>
              </a:pPr>
              <a:r>
                <a:rPr lang="en-US" sz="1200" dirty="0">
                  <a:solidFill>
                    <a:prstClr val="black"/>
                  </a:solidFill>
                </a:rPr>
                <a:t>High influence, high interest</a:t>
              </a:r>
              <a:endParaRPr lang="en-GB" sz="1200" dirty="0">
                <a:solidFill>
                  <a:prstClr val="black"/>
                </a:solidFill>
              </a:endParaRPr>
            </a:p>
          </p:txBody>
        </p:sp>
        <p:sp>
          <p:nvSpPr>
            <p:cNvPr id="17" name="TextBox 21">
              <a:extLst>
                <a:ext uri="{FF2B5EF4-FFF2-40B4-BE49-F238E27FC236}">
                  <a16:creationId xmlns:a16="http://schemas.microsoft.com/office/drawing/2014/main" id="{7953BFCE-E981-DF4A-891B-ACED4C10B793}"/>
                </a:ext>
              </a:extLst>
            </p:cNvPr>
            <p:cNvSpPr txBox="1"/>
            <p:nvPr/>
          </p:nvSpPr>
          <p:spPr>
            <a:xfrm>
              <a:off x="4942156" y="4202324"/>
              <a:ext cx="1922283" cy="615553"/>
            </a:xfrm>
            <a:prstGeom prst="rect">
              <a:avLst/>
            </a:prstGeom>
            <a:noFill/>
          </p:spPr>
          <p:txBody>
            <a:bodyPr wrap="square" rtlCol="0">
              <a:spAutoFit/>
            </a:bodyPr>
            <a:lstStyle/>
            <a:p>
              <a:pPr>
                <a:defRPr/>
              </a:pPr>
              <a:r>
                <a:rPr lang="en-US" sz="1200" dirty="0">
                  <a:solidFill>
                    <a:prstClr val="black"/>
                  </a:solidFill>
                </a:rPr>
                <a:t>Low influence, high interest</a:t>
              </a:r>
              <a:endParaRPr lang="en-GB" sz="1200" dirty="0">
                <a:solidFill>
                  <a:prstClr val="black"/>
                </a:solidFill>
              </a:endParaRPr>
            </a:p>
          </p:txBody>
        </p:sp>
        <p:sp>
          <p:nvSpPr>
            <p:cNvPr id="18" name="TextBox 22">
              <a:extLst>
                <a:ext uri="{FF2B5EF4-FFF2-40B4-BE49-F238E27FC236}">
                  <a16:creationId xmlns:a16="http://schemas.microsoft.com/office/drawing/2014/main" id="{F0A8A108-B5CB-5B49-B5EB-043BAB4CFEEF}"/>
                </a:ext>
              </a:extLst>
            </p:cNvPr>
            <p:cNvSpPr txBox="1"/>
            <p:nvPr/>
          </p:nvSpPr>
          <p:spPr>
            <a:xfrm>
              <a:off x="2596942" y="4184512"/>
              <a:ext cx="1922283" cy="615553"/>
            </a:xfrm>
            <a:prstGeom prst="rect">
              <a:avLst/>
            </a:prstGeom>
            <a:noFill/>
          </p:spPr>
          <p:txBody>
            <a:bodyPr wrap="square" rtlCol="0">
              <a:spAutoFit/>
            </a:bodyPr>
            <a:lstStyle/>
            <a:p>
              <a:pPr>
                <a:defRPr/>
              </a:pPr>
              <a:r>
                <a:rPr lang="en-US" sz="1200" dirty="0">
                  <a:solidFill>
                    <a:prstClr val="black"/>
                  </a:solidFill>
                </a:rPr>
                <a:t>Low influence, low interest</a:t>
              </a:r>
              <a:endParaRPr lang="en-GB" sz="1200" dirty="0">
                <a:solidFill>
                  <a:prstClr val="black"/>
                </a:solidFill>
              </a:endParaRPr>
            </a:p>
          </p:txBody>
        </p:sp>
        <p:sp>
          <p:nvSpPr>
            <p:cNvPr id="19" name="TextBox 23">
              <a:extLst>
                <a:ext uri="{FF2B5EF4-FFF2-40B4-BE49-F238E27FC236}">
                  <a16:creationId xmlns:a16="http://schemas.microsoft.com/office/drawing/2014/main" id="{1968B48F-FE7C-7F45-92FB-7A5041552D66}"/>
                </a:ext>
              </a:extLst>
            </p:cNvPr>
            <p:cNvSpPr txBox="1"/>
            <p:nvPr/>
          </p:nvSpPr>
          <p:spPr>
            <a:xfrm rot="16200000">
              <a:off x="929948" y="3453305"/>
              <a:ext cx="1922283" cy="369332"/>
            </a:xfrm>
            <a:prstGeom prst="rect">
              <a:avLst/>
            </a:prstGeom>
            <a:noFill/>
          </p:spPr>
          <p:txBody>
            <a:bodyPr wrap="square" rtlCol="0">
              <a:spAutoFit/>
            </a:bodyPr>
            <a:lstStyle/>
            <a:p>
              <a:r>
                <a:rPr lang="en-US" sz="1200" dirty="0"/>
                <a:t>Influence or power</a:t>
              </a:r>
            </a:p>
          </p:txBody>
        </p:sp>
        <p:sp>
          <p:nvSpPr>
            <p:cNvPr id="20" name="TextBox 24">
              <a:extLst>
                <a:ext uri="{FF2B5EF4-FFF2-40B4-BE49-F238E27FC236}">
                  <a16:creationId xmlns:a16="http://schemas.microsoft.com/office/drawing/2014/main" id="{CA1E6041-DBB9-684B-9B4A-C329E65099AB}"/>
                </a:ext>
              </a:extLst>
            </p:cNvPr>
            <p:cNvSpPr txBox="1"/>
            <p:nvPr/>
          </p:nvSpPr>
          <p:spPr>
            <a:xfrm>
              <a:off x="4255437" y="5547654"/>
              <a:ext cx="1922283" cy="369332"/>
            </a:xfrm>
            <a:prstGeom prst="rect">
              <a:avLst/>
            </a:prstGeom>
            <a:noFill/>
          </p:spPr>
          <p:txBody>
            <a:bodyPr wrap="square" rtlCol="0">
              <a:spAutoFit/>
            </a:bodyPr>
            <a:lstStyle/>
            <a:p>
              <a:r>
                <a:rPr lang="en-US" sz="1200" dirty="0"/>
                <a:t>Interest </a:t>
              </a:r>
            </a:p>
          </p:txBody>
        </p:sp>
      </p:grpSp>
      <p:sp>
        <p:nvSpPr>
          <p:cNvPr id="21" name="Rectangle 21">
            <a:extLst>
              <a:ext uri="{FF2B5EF4-FFF2-40B4-BE49-F238E27FC236}">
                <a16:creationId xmlns:a16="http://schemas.microsoft.com/office/drawing/2014/main" id="{58FC7D91-D18A-5649-A5F1-C4FB7D4F4930}"/>
              </a:ext>
            </a:extLst>
          </p:cNvPr>
          <p:cNvSpPr/>
          <p:nvPr/>
        </p:nvSpPr>
        <p:spPr>
          <a:xfrm>
            <a:off x="569478" y="5339039"/>
            <a:ext cx="4218546" cy="8982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Tips/Tricks</a:t>
            </a:r>
          </a:p>
          <a:p>
            <a:pPr lvl="0"/>
            <a:r>
              <a:rPr lang="sl-SI" sz="1350" dirty="0"/>
              <a:t>Always focus on the stakeholders with the power and influence to change first, try to think of ways how you can gain their interest.</a:t>
            </a:r>
            <a:endParaRPr lang="en-US" sz="1350" dirty="0"/>
          </a:p>
        </p:txBody>
      </p:sp>
    </p:spTree>
    <p:extLst>
      <p:ext uri="{BB962C8B-B14F-4D97-AF65-F5344CB8AC3E}">
        <p14:creationId xmlns:p14="http://schemas.microsoft.com/office/powerpoint/2010/main" val="2027179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9404" y="1600200"/>
            <a:ext cx="4042792" cy="4525963"/>
          </a:xfrm>
        </p:spPr>
        <p:txBody>
          <a:bodyPr>
            <a:normAutofit fontScale="62500" lnSpcReduction="20000"/>
          </a:bodyPr>
          <a:lstStyle/>
          <a:p>
            <a:r>
              <a:rPr lang="en-US" dirty="0"/>
              <a:t>Brainstorm to determine where the different stakeholders are at the moment and how to approach them. </a:t>
            </a:r>
          </a:p>
          <a:p>
            <a:r>
              <a:rPr lang="en-US" dirty="0"/>
              <a:t>It can be the case that there are almost no stakeholders in the top right box. We however have the power to move people and move the position of the stakeholders. </a:t>
            </a:r>
          </a:p>
          <a:p>
            <a:endParaRPr lang="en-US" dirty="0"/>
          </a:p>
          <a:p>
            <a:pPr marL="214313" indent="-214313"/>
            <a:r>
              <a:rPr lang="en-US" dirty="0"/>
              <a:t>Move number 1: find an influential stakeholder in the top left box and try to grab the interest of the stakeholder for your subject. Figure out where they are interested in and use that. Or find out if they want to influence other people in the top right box: can you make a deal? (introduce someone to a key player if that persons supports your story)</a:t>
            </a:r>
          </a:p>
          <a:p>
            <a:pPr marL="214313" indent="-214313"/>
            <a:r>
              <a:rPr lang="en-US" dirty="0"/>
              <a:t>Move number 2: it is also possible that there are stakeholders in the bottom right box that can become influential (change of jobs, you discover that they play golf with the decision maker, etc.). That is why you should keep a good relationship with the stakeholders in that box. </a:t>
            </a:r>
          </a:p>
        </p:txBody>
      </p:sp>
      <p:sp>
        <p:nvSpPr>
          <p:cNvPr id="3" name="Date Placeholder 3"/>
          <p:cNvSpPr txBox="1">
            <a:spLocks/>
          </p:cNvSpPr>
          <p:nvPr/>
        </p:nvSpPr>
        <p:spPr>
          <a:xfrm>
            <a:off x="457200" y="6381328"/>
            <a:ext cx="2133600" cy="365125"/>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#biking4health	</a:t>
            </a:r>
          </a:p>
        </p:txBody>
      </p:sp>
      <p:sp>
        <p:nvSpPr>
          <p:cNvPr id="4" name="Footer Placeholder 4"/>
          <p:cNvSpPr txBox="1">
            <a:spLocks/>
          </p:cNvSpPr>
          <p:nvPr/>
        </p:nvSpPr>
        <p:spPr>
          <a:xfrm>
            <a:off x="3124200" y="6381328"/>
            <a:ext cx="2895600" cy="365125"/>
          </a:xfrm>
          <a:prstGeom prst="rect">
            <a:avLst/>
          </a:prstGeom>
        </p:spPr>
        <p:txBody>
          <a:bodyPr vert="horz" lIns="91440" tIns="45720" rIns="91440" bIns="45720" rtlCol="0" anchor="ctr"/>
          <a:lstStyle>
            <a:defPPr>
              <a:defRPr lang="fi-FI"/>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www.heatproject.eu</a:t>
            </a:r>
          </a:p>
        </p:txBody>
      </p:sp>
      <p:sp>
        <p:nvSpPr>
          <p:cNvPr id="5" name="Slide Number Placeholder 5"/>
          <p:cNvSpPr txBox="1">
            <a:spLocks/>
          </p:cNvSpPr>
          <p:nvPr/>
        </p:nvSpPr>
        <p:spPr>
          <a:xfrm>
            <a:off x="6553200" y="6381328"/>
            <a:ext cx="2133600" cy="365125"/>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a:t>#planningtogether</a:t>
            </a:r>
            <a:endParaRPr lang="fi-FI" sz="1400" dirty="0"/>
          </a:p>
        </p:txBody>
      </p:sp>
      <p:sp>
        <p:nvSpPr>
          <p:cNvPr id="6" name="TextBox 5"/>
          <p:cNvSpPr txBox="1"/>
          <p:nvPr/>
        </p:nvSpPr>
        <p:spPr>
          <a:xfrm>
            <a:off x="457200" y="476672"/>
            <a:ext cx="6347048" cy="492443"/>
          </a:xfrm>
          <a:prstGeom prst="rect">
            <a:avLst/>
          </a:prstGeom>
          <a:noFill/>
        </p:spPr>
        <p:txBody>
          <a:bodyPr wrap="square" rtlCol="0">
            <a:spAutoFit/>
          </a:bodyPr>
          <a:lstStyle/>
          <a:p>
            <a:r>
              <a:rPr lang="en-US" sz="2600" b="1" dirty="0">
                <a:solidFill>
                  <a:srgbClr val="898989"/>
                </a:solidFill>
              </a:rPr>
              <a:t>How to approach the stakeholders: change!</a:t>
            </a:r>
            <a:endParaRPr lang="sl-SI" sz="2600" b="1" dirty="0">
              <a:solidFill>
                <a:srgbClr val="898989"/>
              </a:solidFill>
            </a:endParaRPr>
          </a:p>
        </p:txBody>
      </p:sp>
      <p:grpSp>
        <p:nvGrpSpPr>
          <p:cNvPr id="24" name="Group 29">
            <a:extLst>
              <a:ext uri="{FF2B5EF4-FFF2-40B4-BE49-F238E27FC236}">
                <a16:creationId xmlns:a16="http://schemas.microsoft.com/office/drawing/2014/main" id="{C7DC6189-1B9B-6A41-A00A-E1DED8F5C78D}"/>
              </a:ext>
            </a:extLst>
          </p:cNvPr>
          <p:cNvGrpSpPr/>
          <p:nvPr/>
        </p:nvGrpSpPr>
        <p:grpSpPr>
          <a:xfrm>
            <a:off x="5005254" y="2132275"/>
            <a:ext cx="4032717" cy="3263424"/>
            <a:chOff x="1706424" y="1565754"/>
            <a:chExt cx="5376956" cy="4351232"/>
          </a:xfrm>
        </p:grpSpPr>
        <p:cxnSp>
          <p:nvCxnSpPr>
            <p:cNvPr id="25" name="Straight Arrow Connector 6">
              <a:extLst>
                <a:ext uri="{FF2B5EF4-FFF2-40B4-BE49-F238E27FC236}">
                  <a16:creationId xmlns:a16="http://schemas.microsoft.com/office/drawing/2014/main" id="{FF371F5F-7E4C-7149-AC28-76ABE8522B34}"/>
                </a:ext>
              </a:extLst>
            </p:cNvPr>
            <p:cNvCxnSpPr/>
            <p:nvPr/>
          </p:nvCxnSpPr>
          <p:spPr>
            <a:xfrm flipH="1" flipV="1">
              <a:off x="2189410" y="1565754"/>
              <a:ext cx="15134" cy="375322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14">
              <a:extLst>
                <a:ext uri="{FF2B5EF4-FFF2-40B4-BE49-F238E27FC236}">
                  <a16:creationId xmlns:a16="http://schemas.microsoft.com/office/drawing/2014/main" id="{D39C17F7-DE7C-124B-AF6A-5593212199E4}"/>
                </a:ext>
              </a:extLst>
            </p:cNvPr>
            <p:cNvCxnSpPr/>
            <p:nvPr/>
          </p:nvCxnSpPr>
          <p:spPr>
            <a:xfrm flipV="1">
              <a:off x="2344141" y="5460642"/>
              <a:ext cx="4739239" cy="1288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7" name="Rectangle 16">
              <a:extLst>
                <a:ext uri="{FF2B5EF4-FFF2-40B4-BE49-F238E27FC236}">
                  <a16:creationId xmlns:a16="http://schemas.microsoft.com/office/drawing/2014/main" id="{2038A83C-CAA9-9C46-8F9E-88BD91264185}"/>
                </a:ext>
              </a:extLst>
            </p:cNvPr>
            <p:cNvSpPr/>
            <p:nvPr/>
          </p:nvSpPr>
          <p:spPr>
            <a:xfrm>
              <a:off x="2329088" y="1661376"/>
              <a:ext cx="2314681" cy="18288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1350"/>
            </a:p>
          </p:txBody>
        </p:sp>
        <p:sp>
          <p:nvSpPr>
            <p:cNvPr id="28" name="Rectangle 17">
              <a:extLst>
                <a:ext uri="{FF2B5EF4-FFF2-40B4-BE49-F238E27FC236}">
                  <a16:creationId xmlns:a16="http://schemas.microsoft.com/office/drawing/2014/main" id="{61D6CC52-B8F6-024F-BED3-B78F31B9E085}"/>
                </a:ext>
              </a:extLst>
            </p:cNvPr>
            <p:cNvSpPr/>
            <p:nvPr/>
          </p:nvSpPr>
          <p:spPr>
            <a:xfrm>
              <a:off x="4643769" y="1661376"/>
              <a:ext cx="2314681" cy="18288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350"/>
            </a:p>
          </p:txBody>
        </p:sp>
        <p:sp>
          <p:nvSpPr>
            <p:cNvPr id="29" name="Rectangle 18">
              <a:extLst>
                <a:ext uri="{FF2B5EF4-FFF2-40B4-BE49-F238E27FC236}">
                  <a16:creationId xmlns:a16="http://schemas.microsoft.com/office/drawing/2014/main" id="{D96E46FE-F294-754B-B776-0517108FC100}"/>
                </a:ext>
              </a:extLst>
            </p:cNvPr>
            <p:cNvSpPr/>
            <p:nvPr/>
          </p:nvSpPr>
          <p:spPr>
            <a:xfrm>
              <a:off x="2334936" y="3490176"/>
              <a:ext cx="2314681" cy="18288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350"/>
            </a:p>
          </p:txBody>
        </p:sp>
        <p:sp>
          <p:nvSpPr>
            <p:cNvPr id="30" name="Rectangle 19">
              <a:extLst>
                <a:ext uri="{FF2B5EF4-FFF2-40B4-BE49-F238E27FC236}">
                  <a16:creationId xmlns:a16="http://schemas.microsoft.com/office/drawing/2014/main" id="{749D8DE0-3A63-3349-9C58-74F64A325EF9}"/>
                </a:ext>
              </a:extLst>
            </p:cNvPr>
            <p:cNvSpPr/>
            <p:nvPr/>
          </p:nvSpPr>
          <p:spPr>
            <a:xfrm>
              <a:off x="4650568" y="3490176"/>
              <a:ext cx="2314681" cy="1828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350"/>
            </a:p>
          </p:txBody>
        </p:sp>
        <p:sp>
          <p:nvSpPr>
            <p:cNvPr id="31" name="TextBox 20">
              <a:extLst>
                <a:ext uri="{FF2B5EF4-FFF2-40B4-BE49-F238E27FC236}">
                  <a16:creationId xmlns:a16="http://schemas.microsoft.com/office/drawing/2014/main" id="{88689BED-4A65-3042-9A7C-16D8CF86A57D}"/>
                </a:ext>
              </a:extLst>
            </p:cNvPr>
            <p:cNvSpPr txBox="1"/>
            <p:nvPr/>
          </p:nvSpPr>
          <p:spPr>
            <a:xfrm>
              <a:off x="2676454" y="2365019"/>
              <a:ext cx="1717905" cy="369332"/>
            </a:xfrm>
            <a:prstGeom prst="rect">
              <a:avLst/>
            </a:prstGeom>
            <a:noFill/>
          </p:spPr>
          <p:txBody>
            <a:bodyPr wrap="square" rtlCol="0">
              <a:spAutoFit/>
            </a:bodyPr>
            <a:lstStyle/>
            <a:p>
              <a:r>
                <a:rPr lang="en-US" sz="1200" dirty="0"/>
                <a:t>Meet their needs</a:t>
              </a:r>
            </a:p>
          </p:txBody>
        </p:sp>
        <p:sp>
          <p:nvSpPr>
            <p:cNvPr id="32" name="TextBox 21">
              <a:extLst>
                <a:ext uri="{FF2B5EF4-FFF2-40B4-BE49-F238E27FC236}">
                  <a16:creationId xmlns:a16="http://schemas.microsoft.com/office/drawing/2014/main" id="{B2BAACDE-65D0-7B47-B5AC-C8D5438C868F}"/>
                </a:ext>
              </a:extLst>
            </p:cNvPr>
            <p:cNvSpPr txBox="1"/>
            <p:nvPr/>
          </p:nvSpPr>
          <p:spPr>
            <a:xfrm>
              <a:off x="5023671" y="2365019"/>
              <a:ext cx="1717905" cy="369332"/>
            </a:xfrm>
            <a:prstGeom prst="rect">
              <a:avLst/>
            </a:prstGeom>
            <a:noFill/>
          </p:spPr>
          <p:txBody>
            <a:bodyPr wrap="square" rtlCol="0">
              <a:spAutoFit/>
            </a:bodyPr>
            <a:lstStyle/>
            <a:p>
              <a:r>
                <a:rPr lang="en-US" sz="1200" dirty="0"/>
                <a:t>Key player</a:t>
              </a:r>
            </a:p>
          </p:txBody>
        </p:sp>
        <p:sp>
          <p:nvSpPr>
            <p:cNvPr id="33" name="TextBox 22">
              <a:extLst>
                <a:ext uri="{FF2B5EF4-FFF2-40B4-BE49-F238E27FC236}">
                  <a16:creationId xmlns:a16="http://schemas.microsoft.com/office/drawing/2014/main" id="{22431B17-DED6-F448-9993-5D94DDE279A7}"/>
                </a:ext>
              </a:extLst>
            </p:cNvPr>
            <p:cNvSpPr txBox="1"/>
            <p:nvPr/>
          </p:nvSpPr>
          <p:spPr>
            <a:xfrm>
              <a:off x="4942156" y="4202324"/>
              <a:ext cx="1922283" cy="369332"/>
            </a:xfrm>
            <a:prstGeom prst="rect">
              <a:avLst/>
            </a:prstGeom>
            <a:noFill/>
          </p:spPr>
          <p:txBody>
            <a:bodyPr wrap="square" rtlCol="0">
              <a:spAutoFit/>
            </a:bodyPr>
            <a:lstStyle/>
            <a:p>
              <a:r>
                <a:rPr lang="en-US" sz="1200" dirty="0"/>
                <a:t>Show consideration</a:t>
              </a:r>
            </a:p>
          </p:txBody>
        </p:sp>
        <p:sp>
          <p:nvSpPr>
            <p:cNvPr id="34" name="TextBox 23">
              <a:extLst>
                <a:ext uri="{FF2B5EF4-FFF2-40B4-BE49-F238E27FC236}">
                  <a16:creationId xmlns:a16="http://schemas.microsoft.com/office/drawing/2014/main" id="{C421CB43-EE54-614A-B2A5-436D244A4228}"/>
                </a:ext>
              </a:extLst>
            </p:cNvPr>
            <p:cNvSpPr txBox="1"/>
            <p:nvPr/>
          </p:nvSpPr>
          <p:spPr>
            <a:xfrm>
              <a:off x="2596942" y="4184512"/>
              <a:ext cx="1922283" cy="369332"/>
            </a:xfrm>
            <a:prstGeom prst="rect">
              <a:avLst/>
            </a:prstGeom>
            <a:noFill/>
          </p:spPr>
          <p:txBody>
            <a:bodyPr wrap="square" rtlCol="0">
              <a:spAutoFit/>
            </a:bodyPr>
            <a:lstStyle/>
            <a:p>
              <a:r>
                <a:rPr lang="en-US" sz="1200" dirty="0"/>
                <a:t>Least important</a:t>
              </a:r>
            </a:p>
          </p:txBody>
        </p:sp>
        <p:sp>
          <p:nvSpPr>
            <p:cNvPr id="35" name="TextBox 24">
              <a:extLst>
                <a:ext uri="{FF2B5EF4-FFF2-40B4-BE49-F238E27FC236}">
                  <a16:creationId xmlns:a16="http://schemas.microsoft.com/office/drawing/2014/main" id="{5E7EAD17-AAC0-BD48-B712-B5B62B88569C}"/>
                </a:ext>
              </a:extLst>
            </p:cNvPr>
            <p:cNvSpPr txBox="1"/>
            <p:nvPr/>
          </p:nvSpPr>
          <p:spPr>
            <a:xfrm rot="16200000">
              <a:off x="929948" y="3453305"/>
              <a:ext cx="1922283" cy="369332"/>
            </a:xfrm>
            <a:prstGeom prst="rect">
              <a:avLst/>
            </a:prstGeom>
            <a:noFill/>
          </p:spPr>
          <p:txBody>
            <a:bodyPr wrap="square" rtlCol="0">
              <a:spAutoFit/>
            </a:bodyPr>
            <a:lstStyle/>
            <a:p>
              <a:r>
                <a:rPr lang="en-US" sz="1200" dirty="0"/>
                <a:t>Influence or power</a:t>
              </a:r>
            </a:p>
          </p:txBody>
        </p:sp>
        <p:sp>
          <p:nvSpPr>
            <p:cNvPr id="36" name="TextBox 28">
              <a:extLst>
                <a:ext uri="{FF2B5EF4-FFF2-40B4-BE49-F238E27FC236}">
                  <a16:creationId xmlns:a16="http://schemas.microsoft.com/office/drawing/2014/main" id="{D181DD09-E715-F54C-A82B-C9A12AE07D8E}"/>
                </a:ext>
              </a:extLst>
            </p:cNvPr>
            <p:cNvSpPr txBox="1"/>
            <p:nvPr/>
          </p:nvSpPr>
          <p:spPr>
            <a:xfrm>
              <a:off x="4255437" y="5547654"/>
              <a:ext cx="1922283" cy="369332"/>
            </a:xfrm>
            <a:prstGeom prst="rect">
              <a:avLst/>
            </a:prstGeom>
            <a:noFill/>
          </p:spPr>
          <p:txBody>
            <a:bodyPr wrap="square" rtlCol="0">
              <a:spAutoFit/>
            </a:bodyPr>
            <a:lstStyle/>
            <a:p>
              <a:r>
                <a:rPr lang="en-US" sz="1200" dirty="0"/>
                <a:t>Interest </a:t>
              </a:r>
            </a:p>
          </p:txBody>
        </p:sp>
      </p:grpSp>
      <p:sp>
        <p:nvSpPr>
          <p:cNvPr id="37" name="Right Arrow 25">
            <a:extLst>
              <a:ext uri="{FF2B5EF4-FFF2-40B4-BE49-F238E27FC236}">
                <a16:creationId xmlns:a16="http://schemas.microsoft.com/office/drawing/2014/main" id="{3DBE9868-1310-BD4F-9D9D-3811CBF4A5E5}"/>
              </a:ext>
            </a:extLst>
          </p:cNvPr>
          <p:cNvSpPr/>
          <p:nvPr/>
        </p:nvSpPr>
        <p:spPr>
          <a:xfrm rot="20695997">
            <a:off x="6697102" y="3041273"/>
            <a:ext cx="780077" cy="28575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defRPr/>
            </a:pPr>
            <a:endParaRPr lang="en-GB" sz="1350">
              <a:solidFill>
                <a:prstClr val="white"/>
              </a:solidFill>
            </a:endParaRPr>
          </a:p>
        </p:txBody>
      </p:sp>
      <p:sp>
        <p:nvSpPr>
          <p:cNvPr id="38" name="Right Arrow 26">
            <a:extLst>
              <a:ext uri="{FF2B5EF4-FFF2-40B4-BE49-F238E27FC236}">
                <a16:creationId xmlns:a16="http://schemas.microsoft.com/office/drawing/2014/main" id="{3B1FAA5C-8D97-3844-8625-A677616FAE6B}"/>
              </a:ext>
            </a:extLst>
          </p:cNvPr>
          <p:cNvSpPr/>
          <p:nvPr/>
        </p:nvSpPr>
        <p:spPr>
          <a:xfrm rot="17017980">
            <a:off x="7772662" y="3443941"/>
            <a:ext cx="713853" cy="28575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defRPr/>
            </a:pPr>
            <a:endParaRPr lang="en-GB" sz="1350">
              <a:solidFill>
                <a:prstClr val="white"/>
              </a:solidFill>
            </a:endParaRPr>
          </a:p>
        </p:txBody>
      </p:sp>
    </p:spTree>
    <p:extLst>
      <p:ext uri="{BB962C8B-B14F-4D97-AF65-F5344CB8AC3E}">
        <p14:creationId xmlns:p14="http://schemas.microsoft.com/office/powerpoint/2010/main" val="3957727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9404" y="1600200"/>
            <a:ext cx="4042792" cy="4525963"/>
          </a:xfrm>
        </p:spPr>
        <p:txBody>
          <a:bodyPr>
            <a:normAutofit fontScale="70000" lnSpcReduction="20000"/>
          </a:bodyPr>
          <a:lstStyle/>
          <a:p>
            <a:r>
              <a:rPr lang="en-US" sz="2000" dirty="0"/>
              <a:t>At the European Cyclists’ Federation, we used to focus on other topics, but when the Juncker commission came into power in the European Union, we completely reset our focus on jobs and job growth. If your work didn’t have job story, you were not in the action.  </a:t>
            </a:r>
          </a:p>
          <a:p>
            <a:endParaRPr lang="en-US" sz="2000" dirty="0"/>
          </a:p>
          <a:p>
            <a:r>
              <a:rPr lang="en-US" sz="2000" dirty="0"/>
              <a:t>We focused on jobs because that is what they wanted to hear and that moved them from the non-interested box to the interested box.  </a:t>
            </a:r>
          </a:p>
          <a:p>
            <a:endParaRPr lang="en-US" sz="2000" dirty="0"/>
          </a:p>
          <a:p>
            <a:r>
              <a:rPr lang="en-US" sz="2000" dirty="0"/>
              <a:t>We also added the economic dimension, because it was about showing where the money is and where the money would go. </a:t>
            </a:r>
          </a:p>
          <a:p>
            <a:endParaRPr lang="en-US" sz="2000" dirty="0"/>
          </a:p>
          <a:p>
            <a:r>
              <a:rPr lang="en-US" sz="2000" dirty="0"/>
              <a:t>Any physical activity organization should be able to show these numbers which makes you able to go and talk to stakeholders who care about the money. You have got to make yourself interested by showing a cost-benefit analysis. </a:t>
            </a:r>
          </a:p>
          <a:p>
            <a:endParaRPr lang="en-US" sz="2000" dirty="0"/>
          </a:p>
        </p:txBody>
      </p:sp>
      <p:sp>
        <p:nvSpPr>
          <p:cNvPr id="3" name="Date Placeholder 3"/>
          <p:cNvSpPr txBox="1">
            <a:spLocks/>
          </p:cNvSpPr>
          <p:nvPr/>
        </p:nvSpPr>
        <p:spPr>
          <a:xfrm>
            <a:off x="457200" y="6381328"/>
            <a:ext cx="2133600" cy="365125"/>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#biking4health	</a:t>
            </a:r>
          </a:p>
        </p:txBody>
      </p:sp>
      <p:sp>
        <p:nvSpPr>
          <p:cNvPr id="4" name="Footer Placeholder 4"/>
          <p:cNvSpPr txBox="1">
            <a:spLocks/>
          </p:cNvSpPr>
          <p:nvPr/>
        </p:nvSpPr>
        <p:spPr>
          <a:xfrm>
            <a:off x="3124200" y="6381328"/>
            <a:ext cx="2895600" cy="365125"/>
          </a:xfrm>
          <a:prstGeom prst="rect">
            <a:avLst/>
          </a:prstGeom>
        </p:spPr>
        <p:txBody>
          <a:bodyPr vert="horz" lIns="91440" tIns="45720" rIns="91440" bIns="45720" rtlCol="0" anchor="ctr"/>
          <a:lstStyle>
            <a:defPPr>
              <a:defRPr lang="fi-FI"/>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www.heatproject.eu</a:t>
            </a:r>
          </a:p>
        </p:txBody>
      </p:sp>
      <p:sp>
        <p:nvSpPr>
          <p:cNvPr id="5" name="Slide Number Placeholder 5"/>
          <p:cNvSpPr txBox="1">
            <a:spLocks/>
          </p:cNvSpPr>
          <p:nvPr/>
        </p:nvSpPr>
        <p:spPr>
          <a:xfrm>
            <a:off x="6553200" y="6381328"/>
            <a:ext cx="2133600" cy="365125"/>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a:t>#planningtogether</a:t>
            </a:r>
            <a:endParaRPr lang="fi-FI" sz="1400" dirty="0"/>
          </a:p>
        </p:txBody>
      </p:sp>
      <p:sp>
        <p:nvSpPr>
          <p:cNvPr id="6" name="TextBox 5"/>
          <p:cNvSpPr txBox="1"/>
          <p:nvPr/>
        </p:nvSpPr>
        <p:spPr>
          <a:xfrm>
            <a:off x="457200" y="476672"/>
            <a:ext cx="6491064" cy="492443"/>
          </a:xfrm>
          <a:prstGeom prst="rect">
            <a:avLst/>
          </a:prstGeom>
          <a:noFill/>
        </p:spPr>
        <p:txBody>
          <a:bodyPr wrap="square" rtlCol="0">
            <a:spAutoFit/>
          </a:bodyPr>
          <a:lstStyle/>
          <a:p>
            <a:r>
              <a:rPr lang="en-US" sz="2600" b="1" dirty="0">
                <a:solidFill>
                  <a:srgbClr val="898989"/>
                </a:solidFill>
              </a:rPr>
              <a:t>How to approach the stakeholders: example</a:t>
            </a:r>
            <a:endParaRPr lang="sl-SI" sz="2600" b="1" dirty="0">
              <a:solidFill>
                <a:srgbClr val="898989"/>
              </a:solidFill>
            </a:endParaRPr>
          </a:p>
        </p:txBody>
      </p:sp>
      <p:pic>
        <p:nvPicPr>
          <p:cNvPr id="9" name="Picture 3">
            <a:extLst>
              <a:ext uri="{FF2B5EF4-FFF2-40B4-BE49-F238E27FC236}">
                <a16:creationId xmlns:a16="http://schemas.microsoft.com/office/drawing/2014/main" id="{9CC3F4A2-CED8-274A-B69A-8F84BBAF155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630484">
            <a:off x="5756041" y="3945685"/>
            <a:ext cx="2917994" cy="17344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4">
            <a:extLst>
              <a:ext uri="{FF2B5EF4-FFF2-40B4-BE49-F238E27FC236}">
                <a16:creationId xmlns:a16="http://schemas.microsoft.com/office/drawing/2014/main" id="{45DDC884-F9F9-D04B-AD11-A435CAC48BC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916" t="31342" r="39301" b="56284"/>
          <a:stretch/>
        </p:blipFill>
        <p:spPr bwMode="auto">
          <a:xfrm rot="20427749">
            <a:off x="4774418" y="2625769"/>
            <a:ext cx="4351152" cy="64706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5">
            <a:extLst>
              <a:ext uri="{FF2B5EF4-FFF2-40B4-BE49-F238E27FC236}">
                <a16:creationId xmlns:a16="http://schemas.microsoft.com/office/drawing/2014/main" id="{8F385454-B9DB-064A-967E-6653B0D804D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134" t="12267" r="74702" b="75980"/>
          <a:stretch/>
        </p:blipFill>
        <p:spPr bwMode="auto">
          <a:xfrm rot="20476316">
            <a:off x="5432493" y="2338596"/>
            <a:ext cx="1270414" cy="6377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8924412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9404" y="1600200"/>
            <a:ext cx="4042792" cy="4525963"/>
          </a:xfrm>
        </p:spPr>
        <p:txBody>
          <a:bodyPr>
            <a:normAutofit fontScale="62500" lnSpcReduction="20000"/>
          </a:bodyPr>
          <a:lstStyle/>
          <a:p>
            <a:r>
              <a:rPr lang="en-US" dirty="0"/>
              <a:t>What stakeholder mapping does is to help you to position your energy: working mostly with the people who can make the change and who have the influence. But it also helps you to think about how you should deal and communicate with the other stakeholders. It makes sure you are aware on how you should deal with your stakeholders. </a:t>
            </a:r>
          </a:p>
          <a:p>
            <a:endParaRPr lang="en-US" dirty="0"/>
          </a:p>
          <a:p>
            <a:r>
              <a:rPr lang="en-US" dirty="0"/>
              <a:t>If you want to build a coalition on public health for instance, you would definitely work with the group in the upper right corner of the grid. What stakeholder mapping tells you is:</a:t>
            </a:r>
          </a:p>
          <a:p>
            <a:pPr marL="214313" indent="-214313"/>
            <a:r>
              <a:rPr lang="en-US" sz="2000" dirty="0"/>
              <a:t>What movements should be made if the upper right corner is not rich enough?</a:t>
            </a:r>
          </a:p>
          <a:p>
            <a:pPr marL="214313" indent="-214313"/>
            <a:r>
              <a:rPr lang="en-US" sz="2000" dirty="0"/>
              <a:t>Who do you need to bring in to make the change?</a:t>
            </a:r>
          </a:p>
          <a:p>
            <a:pPr marL="214313" indent="-214313"/>
            <a:r>
              <a:rPr lang="en-US" sz="2000" dirty="0"/>
              <a:t>What arguments might they listen to?</a:t>
            </a:r>
          </a:p>
          <a:p>
            <a:pPr marL="214313" indent="-214313"/>
            <a:r>
              <a:rPr lang="en-US" sz="2000" dirty="0"/>
              <a:t>What is the right moment to make that progression?</a:t>
            </a:r>
          </a:p>
          <a:p>
            <a:pPr marL="214313" indent="-214313"/>
            <a:endParaRPr lang="en-US" sz="2000" dirty="0"/>
          </a:p>
          <a:p>
            <a:pPr marL="214313" indent="-214313"/>
            <a:endParaRPr lang="en-US" dirty="0"/>
          </a:p>
          <a:p>
            <a:endParaRPr lang="fi-FI" dirty="0"/>
          </a:p>
        </p:txBody>
      </p:sp>
      <p:sp>
        <p:nvSpPr>
          <p:cNvPr id="3" name="Date Placeholder 3"/>
          <p:cNvSpPr txBox="1">
            <a:spLocks/>
          </p:cNvSpPr>
          <p:nvPr/>
        </p:nvSpPr>
        <p:spPr>
          <a:xfrm>
            <a:off x="457200" y="6381328"/>
            <a:ext cx="2133600" cy="365125"/>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#biking4health	</a:t>
            </a:r>
          </a:p>
        </p:txBody>
      </p:sp>
      <p:sp>
        <p:nvSpPr>
          <p:cNvPr id="4" name="Footer Placeholder 4"/>
          <p:cNvSpPr txBox="1">
            <a:spLocks/>
          </p:cNvSpPr>
          <p:nvPr/>
        </p:nvSpPr>
        <p:spPr>
          <a:xfrm>
            <a:off x="3124200" y="6381328"/>
            <a:ext cx="2895600" cy="365125"/>
          </a:xfrm>
          <a:prstGeom prst="rect">
            <a:avLst/>
          </a:prstGeom>
        </p:spPr>
        <p:txBody>
          <a:bodyPr vert="horz" lIns="91440" tIns="45720" rIns="91440" bIns="45720" rtlCol="0" anchor="ctr"/>
          <a:lstStyle>
            <a:defPPr>
              <a:defRPr lang="fi-FI"/>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www.heatproject.eu</a:t>
            </a:r>
          </a:p>
        </p:txBody>
      </p:sp>
      <p:sp>
        <p:nvSpPr>
          <p:cNvPr id="5" name="Slide Number Placeholder 5"/>
          <p:cNvSpPr txBox="1">
            <a:spLocks/>
          </p:cNvSpPr>
          <p:nvPr/>
        </p:nvSpPr>
        <p:spPr>
          <a:xfrm>
            <a:off x="6553200" y="6381328"/>
            <a:ext cx="2133600" cy="365125"/>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a:t>#planningtogether</a:t>
            </a:r>
            <a:endParaRPr lang="fi-FI" sz="1400" dirty="0"/>
          </a:p>
        </p:txBody>
      </p:sp>
      <p:sp>
        <p:nvSpPr>
          <p:cNvPr id="6" name="TextBox 5"/>
          <p:cNvSpPr txBox="1"/>
          <p:nvPr/>
        </p:nvSpPr>
        <p:spPr>
          <a:xfrm>
            <a:off x="457200" y="476672"/>
            <a:ext cx="4690864" cy="492443"/>
          </a:xfrm>
          <a:prstGeom prst="rect">
            <a:avLst/>
          </a:prstGeom>
          <a:noFill/>
        </p:spPr>
        <p:txBody>
          <a:bodyPr wrap="square" rtlCol="0">
            <a:spAutoFit/>
          </a:bodyPr>
          <a:lstStyle/>
          <a:p>
            <a:r>
              <a:rPr lang="en-US" sz="2600" b="1" dirty="0">
                <a:solidFill>
                  <a:srgbClr val="898989"/>
                </a:solidFill>
              </a:rPr>
              <a:t>Wrap up of stakeholder mapping</a:t>
            </a:r>
            <a:endParaRPr lang="sl-SI" sz="2600" b="1" dirty="0">
              <a:solidFill>
                <a:srgbClr val="898989"/>
              </a:solidFill>
            </a:endParaRPr>
          </a:p>
        </p:txBody>
      </p:sp>
      <p:sp>
        <p:nvSpPr>
          <p:cNvPr id="8" name="textruta 7">
            <a:extLst>
              <a:ext uri="{FF2B5EF4-FFF2-40B4-BE49-F238E27FC236}">
                <a16:creationId xmlns:a16="http://schemas.microsoft.com/office/drawing/2014/main" id="{6A67E7F0-B031-9249-B984-115371157DC2}"/>
              </a:ext>
            </a:extLst>
          </p:cNvPr>
          <p:cNvSpPr txBox="1"/>
          <p:nvPr/>
        </p:nvSpPr>
        <p:spPr>
          <a:xfrm>
            <a:off x="683568" y="5589240"/>
            <a:ext cx="3672408" cy="569387"/>
          </a:xfrm>
          <a:prstGeom prst="rect">
            <a:avLst/>
          </a:prstGeom>
          <a:noFill/>
        </p:spPr>
        <p:txBody>
          <a:bodyPr wrap="square" rtlCol="0">
            <a:spAutoFit/>
          </a:bodyPr>
          <a:lstStyle/>
          <a:p>
            <a:r>
              <a:rPr lang="en-US" sz="1300" dirty="0"/>
              <a:t>In an individual campaign or policy work, a stakeholder map is one of the most powerful tools</a:t>
            </a:r>
            <a:r>
              <a:rPr lang="en-US" dirty="0"/>
              <a:t>.</a:t>
            </a:r>
          </a:p>
        </p:txBody>
      </p:sp>
      <p:sp>
        <p:nvSpPr>
          <p:cNvPr id="9" name="Rectangle 12">
            <a:extLst>
              <a:ext uri="{FF2B5EF4-FFF2-40B4-BE49-F238E27FC236}">
                <a16:creationId xmlns:a16="http://schemas.microsoft.com/office/drawing/2014/main" id="{DF24DBE1-3C4B-8A4F-8E49-8A5D0D8BF327}"/>
              </a:ext>
            </a:extLst>
          </p:cNvPr>
          <p:cNvSpPr/>
          <p:nvPr/>
        </p:nvSpPr>
        <p:spPr>
          <a:xfrm>
            <a:off x="4491286" y="5263638"/>
            <a:ext cx="4652714" cy="9036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Tips/Tricks</a:t>
            </a:r>
          </a:p>
          <a:p>
            <a:pPr lvl="0"/>
            <a:r>
              <a:rPr lang="sl-SI" sz="1200" dirty="0"/>
              <a:t>Combine stakeholder mapping with the right policy windows, always focus on the right timing when approaching the person that has the influence.</a:t>
            </a:r>
            <a:endParaRPr lang="en-US" sz="1200" dirty="0"/>
          </a:p>
        </p:txBody>
      </p:sp>
      <p:pic>
        <p:nvPicPr>
          <p:cNvPr id="10" name="Picture 2" descr="Afbeeldingsresultaat voor stakeholders">
            <a:extLst>
              <a:ext uri="{FF2B5EF4-FFF2-40B4-BE49-F238E27FC236}">
                <a16:creationId xmlns:a16="http://schemas.microsoft.com/office/drawing/2014/main" id="{D543FB94-A11B-B54B-B847-4DF276FA855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2132275"/>
            <a:ext cx="3834931" cy="287619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1923875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3754760" cy="4525963"/>
          </a:xfrm>
        </p:spPr>
        <p:txBody>
          <a:bodyPr>
            <a:normAutofit/>
          </a:bodyPr>
          <a:lstStyle/>
          <a:p>
            <a:r>
              <a:rPr lang="en-US" sz="1600" dirty="0"/>
              <a:t>Alongside individuals and organizations, one can consider ongoing initiatives and processes influencing outcomes.</a:t>
            </a:r>
          </a:p>
          <a:p>
            <a:r>
              <a:rPr lang="en-US" sz="1600" dirty="0"/>
              <a:t>It can be useful for to understand and visualize the context of organizations, processes, and technologies affecting processes.</a:t>
            </a:r>
          </a:p>
          <a:p>
            <a:r>
              <a:rPr lang="en-US" sz="1600" dirty="0"/>
              <a:t>Brainstorm to determine where the different stakeholders are at the moment and what policies, context, culture and climate are affecting them.</a:t>
            </a:r>
          </a:p>
        </p:txBody>
      </p:sp>
      <p:sp>
        <p:nvSpPr>
          <p:cNvPr id="3" name="Date Placeholder 3"/>
          <p:cNvSpPr txBox="1">
            <a:spLocks/>
          </p:cNvSpPr>
          <p:nvPr/>
        </p:nvSpPr>
        <p:spPr>
          <a:xfrm>
            <a:off x="457200" y="6381328"/>
            <a:ext cx="2133600" cy="365125"/>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#biking4health	</a:t>
            </a:r>
          </a:p>
        </p:txBody>
      </p:sp>
      <p:sp>
        <p:nvSpPr>
          <p:cNvPr id="4" name="Footer Placeholder 4"/>
          <p:cNvSpPr txBox="1">
            <a:spLocks/>
          </p:cNvSpPr>
          <p:nvPr/>
        </p:nvSpPr>
        <p:spPr>
          <a:xfrm>
            <a:off x="3124200" y="6381328"/>
            <a:ext cx="2895600" cy="365125"/>
          </a:xfrm>
          <a:prstGeom prst="rect">
            <a:avLst/>
          </a:prstGeom>
        </p:spPr>
        <p:txBody>
          <a:bodyPr vert="horz" lIns="91440" tIns="45720" rIns="91440" bIns="45720" rtlCol="0" anchor="ctr"/>
          <a:lstStyle>
            <a:defPPr>
              <a:defRPr lang="fi-FI"/>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www.heatproject.eu</a:t>
            </a:r>
          </a:p>
        </p:txBody>
      </p:sp>
      <p:sp>
        <p:nvSpPr>
          <p:cNvPr id="5" name="Slide Number Placeholder 5"/>
          <p:cNvSpPr txBox="1">
            <a:spLocks/>
          </p:cNvSpPr>
          <p:nvPr/>
        </p:nvSpPr>
        <p:spPr>
          <a:xfrm>
            <a:off x="6553200" y="6381328"/>
            <a:ext cx="2133600" cy="365125"/>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dirty="0"/>
              <a:t>#</a:t>
            </a:r>
            <a:r>
              <a:rPr lang="fi-FI" sz="1400" dirty="0" err="1"/>
              <a:t>planningtogether</a:t>
            </a:r>
            <a:endParaRPr lang="fi-FI" sz="1400" dirty="0"/>
          </a:p>
        </p:txBody>
      </p:sp>
      <p:sp>
        <p:nvSpPr>
          <p:cNvPr id="6" name="TextBox 5"/>
          <p:cNvSpPr txBox="1"/>
          <p:nvPr/>
        </p:nvSpPr>
        <p:spPr>
          <a:xfrm>
            <a:off x="457200" y="476672"/>
            <a:ext cx="5698976" cy="492443"/>
          </a:xfrm>
          <a:prstGeom prst="rect">
            <a:avLst/>
          </a:prstGeom>
          <a:noFill/>
        </p:spPr>
        <p:txBody>
          <a:bodyPr wrap="square" rtlCol="0">
            <a:spAutoFit/>
          </a:bodyPr>
          <a:lstStyle/>
          <a:p>
            <a:r>
              <a:rPr lang="en-US" sz="2600" b="1" dirty="0">
                <a:solidFill>
                  <a:srgbClr val="898989"/>
                </a:solidFill>
              </a:rPr>
              <a:t>Actor-Network Theory and stakeholders</a:t>
            </a:r>
            <a:endParaRPr lang="sl-SI" sz="2600" b="1" dirty="0">
              <a:solidFill>
                <a:srgbClr val="898989"/>
              </a:solidFill>
            </a:endParaRPr>
          </a:p>
        </p:txBody>
      </p:sp>
      <p:sp>
        <p:nvSpPr>
          <p:cNvPr id="9" name="Flowchart: Connector 8">
            <a:extLst>
              <a:ext uri="{FF2B5EF4-FFF2-40B4-BE49-F238E27FC236}">
                <a16:creationId xmlns:a16="http://schemas.microsoft.com/office/drawing/2014/main" id="{BF48D78A-C45B-456B-90EA-91666ABD9D57}"/>
              </a:ext>
            </a:extLst>
          </p:cNvPr>
          <p:cNvSpPr/>
          <p:nvPr/>
        </p:nvSpPr>
        <p:spPr>
          <a:xfrm>
            <a:off x="5201626" y="1674936"/>
            <a:ext cx="792088" cy="79208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health</a:t>
            </a:r>
          </a:p>
        </p:txBody>
      </p:sp>
      <p:sp>
        <p:nvSpPr>
          <p:cNvPr id="10" name="Flowchart: Connector 9">
            <a:extLst>
              <a:ext uri="{FF2B5EF4-FFF2-40B4-BE49-F238E27FC236}">
                <a16:creationId xmlns:a16="http://schemas.microsoft.com/office/drawing/2014/main" id="{73EA12C0-FF16-43B1-A9EA-E9B3926283E8}"/>
              </a:ext>
            </a:extLst>
          </p:cNvPr>
          <p:cNvSpPr/>
          <p:nvPr/>
        </p:nvSpPr>
        <p:spPr>
          <a:xfrm>
            <a:off x="8050705" y="3246552"/>
            <a:ext cx="792088" cy="79208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culture</a:t>
            </a:r>
          </a:p>
        </p:txBody>
      </p:sp>
      <p:sp>
        <p:nvSpPr>
          <p:cNvPr id="11" name="Flowchart: Connector 10">
            <a:extLst>
              <a:ext uri="{FF2B5EF4-FFF2-40B4-BE49-F238E27FC236}">
                <a16:creationId xmlns:a16="http://schemas.microsoft.com/office/drawing/2014/main" id="{47A5C4E0-96DD-4CB7-A3C1-706B27B55AEB}"/>
              </a:ext>
            </a:extLst>
          </p:cNvPr>
          <p:cNvSpPr/>
          <p:nvPr/>
        </p:nvSpPr>
        <p:spPr>
          <a:xfrm>
            <a:off x="5938866" y="5069157"/>
            <a:ext cx="792088" cy="79208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drivers</a:t>
            </a:r>
          </a:p>
        </p:txBody>
      </p:sp>
      <p:sp>
        <p:nvSpPr>
          <p:cNvPr id="13" name="Flowchart: Connector 12">
            <a:extLst>
              <a:ext uri="{FF2B5EF4-FFF2-40B4-BE49-F238E27FC236}">
                <a16:creationId xmlns:a16="http://schemas.microsoft.com/office/drawing/2014/main" id="{6D1DCBFC-3133-469B-BB7B-460960F875AF}"/>
              </a:ext>
            </a:extLst>
          </p:cNvPr>
          <p:cNvSpPr/>
          <p:nvPr/>
        </p:nvSpPr>
        <p:spPr>
          <a:xfrm>
            <a:off x="4822742" y="2954077"/>
            <a:ext cx="1512168" cy="1512168"/>
          </a:xfrm>
          <a:prstGeom prst="flowChartConnector">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traffic users</a:t>
            </a:r>
          </a:p>
        </p:txBody>
      </p:sp>
      <p:sp>
        <p:nvSpPr>
          <p:cNvPr id="15" name="Flowchart: Connector 14">
            <a:extLst>
              <a:ext uri="{FF2B5EF4-FFF2-40B4-BE49-F238E27FC236}">
                <a16:creationId xmlns:a16="http://schemas.microsoft.com/office/drawing/2014/main" id="{CA2D0363-AE9E-45C4-9F7D-16F8357447CC}"/>
              </a:ext>
            </a:extLst>
          </p:cNvPr>
          <p:cNvSpPr/>
          <p:nvPr/>
        </p:nvSpPr>
        <p:spPr>
          <a:xfrm>
            <a:off x="6282190" y="1847535"/>
            <a:ext cx="1512168" cy="1512168"/>
          </a:xfrm>
          <a:prstGeom prst="flowChartConnector">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planners</a:t>
            </a:r>
          </a:p>
        </p:txBody>
      </p:sp>
      <p:sp>
        <p:nvSpPr>
          <p:cNvPr id="16" name="Flowchart: Connector 15">
            <a:extLst>
              <a:ext uri="{FF2B5EF4-FFF2-40B4-BE49-F238E27FC236}">
                <a16:creationId xmlns:a16="http://schemas.microsoft.com/office/drawing/2014/main" id="{E01BAC42-78E3-4C3D-A5F4-AF7E591AD8DA}"/>
              </a:ext>
            </a:extLst>
          </p:cNvPr>
          <p:cNvSpPr/>
          <p:nvPr/>
        </p:nvSpPr>
        <p:spPr>
          <a:xfrm>
            <a:off x="7395612" y="4671874"/>
            <a:ext cx="1512168" cy="1512168"/>
          </a:xfrm>
          <a:prstGeom prst="flowChartConnector">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existing infra-structure</a:t>
            </a:r>
          </a:p>
        </p:txBody>
      </p:sp>
      <p:sp>
        <p:nvSpPr>
          <p:cNvPr id="17" name="Flowchart: Connector 16">
            <a:extLst>
              <a:ext uri="{FF2B5EF4-FFF2-40B4-BE49-F238E27FC236}">
                <a16:creationId xmlns:a16="http://schemas.microsoft.com/office/drawing/2014/main" id="{A57EC967-0D77-449D-AC87-16F8F855D533}"/>
              </a:ext>
            </a:extLst>
          </p:cNvPr>
          <p:cNvSpPr/>
          <p:nvPr/>
        </p:nvSpPr>
        <p:spPr>
          <a:xfrm>
            <a:off x="6556082" y="3914793"/>
            <a:ext cx="848967" cy="84896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climate</a:t>
            </a:r>
          </a:p>
        </p:txBody>
      </p:sp>
      <p:sp>
        <p:nvSpPr>
          <p:cNvPr id="18" name="Flowchart: Connector 17">
            <a:extLst>
              <a:ext uri="{FF2B5EF4-FFF2-40B4-BE49-F238E27FC236}">
                <a16:creationId xmlns:a16="http://schemas.microsoft.com/office/drawing/2014/main" id="{8E74E61D-1D9A-47D1-A7CE-AF9E61C140F8}"/>
              </a:ext>
            </a:extLst>
          </p:cNvPr>
          <p:cNvSpPr/>
          <p:nvPr/>
        </p:nvSpPr>
        <p:spPr>
          <a:xfrm>
            <a:off x="4426698" y="4726286"/>
            <a:ext cx="792088" cy="79208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cyclists</a:t>
            </a:r>
          </a:p>
        </p:txBody>
      </p:sp>
      <p:sp>
        <p:nvSpPr>
          <p:cNvPr id="19" name="Flowchart: Connector 18">
            <a:extLst>
              <a:ext uri="{FF2B5EF4-FFF2-40B4-BE49-F238E27FC236}">
                <a16:creationId xmlns:a16="http://schemas.microsoft.com/office/drawing/2014/main" id="{AE45866A-0444-4925-B8AE-259092F20E42}"/>
              </a:ext>
            </a:extLst>
          </p:cNvPr>
          <p:cNvSpPr/>
          <p:nvPr/>
        </p:nvSpPr>
        <p:spPr>
          <a:xfrm>
            <a:off x="7894712" y="1712929"/>
            <a:ext cx="792088" cy="79208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policy</a:t>
            </a:r>
          </a:p>
        </p:txBody>
      </p:sp>
      <p:cxnSp>
        <p:nvCxnSpPr>
          <p:cNvPr id="21" name="Straight Connector 20">
            <a:extLst>
              <a:ext uri="{FF2B5EF4-FFF2-40B4-BE49-F238E27FC236}">
                <a16:creationId xmlns:a16="http://schemas.microsoft.com/office/drawing/2014/main" id="{73A3108D-1BE2-450F-BB20-C8469DB95124}"/>
              </a:ext>
            </a:extLst>
          </p:cNvPr>
          <p:cNvCxnSpPr>
            <a:cxnSpLocks/>
            <a:stCxn id="9" idx="4"/>
            <a:endCxn id="13" idx="0"/>
          </p:cNvCxnSpPr>
          <p:nvPr/>
        </p:nvCxnSpPr>
        <p:spPr>
          <a:xfrm flipH="1">
            <a:off x="5578826" y="2467024"/>
            <a:ext cx="18844" cy="487053"/>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A3C5A98-68C4-4AA5-BD17-7CEAE95B73BB}"/>
              </a:ext>
            </a:extLst>
          </p:cNvPr>
          <p:cNvCxnSpPr>
            <a:stCxn id="18" idx="0"/>
            <a:endCxn id="18" idx="0"/>
          </p:cNvCxnSpPr>
          <p:nvPr/>
        </p:nvCxnSpPr>
        <p:spPr>
          <a:xfrm>
            <a:off x="4822742" y="4726286"/>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C624DE9-A8A1-44E5-A2F7-398B28F037E1}"/>
              </a:ext>
            </a:extLst>
          </p:cNvPr>
          <p:cNvCxnSpPr>
            <a:cxnSpLocks/>
            <a:stCxn id="13" idx="3"/>
            <a:endCxn id="18" idx="0"/>
          </p:cNvCxnSpPr>
          <p:nvPr/>
        </p:nvCxnSpPr>
        <p:spPr>
          <a:xfrm flipH="1">
            <a:off x="4822742" y="4244793"/>
            <a:ext cx="221452" cy="481493"/>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EA056DD-CD95-460F-9B01-10775A8EA950}"/>
              </a:ext>
            </a:extLst>
          </p:cNvPr>
          <p:cNvCxnSpPr>
            <a:cxnSpLocks/>
            <a:stCxn id="11" idx="0"/>
            <a:endCxn id="13" idx="5"/>
          </p:cNvCxnSpPr>
          <p:nvPr/>
        </p:nvCxnSpPr>
        <p:spPr>
          <a:xfrm flipH="1" flipV="1">
            <a:off x="6113458" y="4244793"/>
            <a:ext cx="221452" cy="824364"/>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BE57498-0FD6-4BE2-B0C0-261624034541}"/>
              </a:ext>
            </a:extLst>
          </p:cNvPr>
          <p:cNvCxnSpPr>
            <a:cxnSpLocks/>
            <a:stCxn id="16" idx="1"/>
            <a:endCxn id="17" idx="5"/>
          </p:cNvCxnSpPr>
          <p:nvPr/>
        </p:nvCxnSpPr>
        <p:spPr>
          <a:xfrm flipH="1" flipV="1">
            <a:off x="7280721" y="4639432"/>
            <a:ext cx="336343" cy="253894"/>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2074982-CC65-48AC-B85E-5FFF3F12846A}"/>
              </a:ext>
            </a:extLst>
          </p:cNvPr>
          <p:cNvCxnSpPr>
            <a:stCxn id="13" idx="6"/>
            <a:endCxn id="13" idx="6"/>
          </p:cNvCxnSpPr>
          <p:nvPr/>
        </p:nvCxnSpPr>
        <p:spPr>
          <a:xfrm>
            <a:off x="6334910" y="3710161"/>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8FBAECD-5F45-4520-A6A5-F6C19FC7E9BB}"/>
              </a:ext>
            </a:extLst>
          </p:cNvPr>
          <p:cNvCxnSpPr>
            <a:cxnSpLocks/>
            <a:stCxn id="13" idx="6"/>
            <a:endCxn id="17" idx="1"/>
          </p:cNvCxnSpPr>
          <p:nvPr/>
        </p:nvCxnSpPr>
        <p:spPr>
          <a:xfrm>
            <a:off x="6334910" y="3710161"/>
            <a:ext cx="345500" cy="32896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41F4A4E-686E-412B-A726-FE0A5AFA7730}"/>
              </a:ext>
            </a:extLst>
          </p:cNvPr>
          <p:cNvCxnSpPr>
            <a:cxnSpLocks/>
            <a:stCxn id="19" idx="3"/>
            <a:endCxn id="15" idx="6"/>
          </p:cNvCxnSpPr>
          <p:nvPr/>
        </p:nvCxnSpPr>
        <p:spPr>
          <a:xfrm flipH="1">
            <a:off x="7794358" y="2389018"/>
            <a:ext cx="216353" cy="2146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91812F2-C065-427B-8A5F-28E0D8BFC2B4}"/>
              </a:ext>
            </a:extLst>
          </p:cNvPr>
          <p:cNvCxnSpPr>
            <a:stCxn id="15" idx="5"/>
            <a:endCxn id="16" idx="0"/>
          </p:cNvCxnSpPr>
          <p:nvPr/>
        </p:nvCxnSpPr>
        <p:spPr>
          <a:xfrm>
            <a:off x="7572906" y="3138251"/>
            <a:ext cx="578790" cy="1533623"/>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65EA61DE-2207-4318-8490-65FADC1FC8B9}"/>
              </a:ext>
            </a:extLst>
          </p:cNvPr>
          <p:cNvCxnSpPr>
            <a:stCxn id="10" idx="0"/>
            <a:endCxn id="19" idx="4"/>
          </p:cNvCxnSpPr>
          <p:nvPr/>
        </p:nvCxnSpPr>
        <p:spPr>
          <a:xfrm flipH="1" flipV="1">
            <a:off x="8290756" y="2505017"/>
            <a:ext cx="155993" cy="741535"/>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85E988B-D31F-4E3D-B68D-1964697C81D2}"/>
              </a:ext>
            </a:extLst>
          </p:cNvPr>
          <p:cNvCxnSpPr>
            <a:cxnSpLocks/>
            <a:stCxn id="10" idx="2"/>
            <a:endCxn id="13" idx="6"/>
          </p:cNvCxnSpPr>
          <p:nvPr/>
        </p:nvCxnSpPr>
        <p:spPr>
          <a:xfrm flipH="1">
            <a:off x="6334910" y="3642596"/>
            <a:ext cx="1715795" cy="67565"/>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4BF594C-6068-4B7C-9259-579AD2369F78}"/>
              </a:ext>
            </a:extLst>
          </p:cNvPr>
          <p:cNvCxnSpPr>
            <a:cxnSpLocks/>
            <a:stCxn id="15" idx="4"/>
            <a:endCxn id="17" idx="0"/>
          </p:cNvCxnSpPr>
          <p:nvPr/>
        </p:nvCxnSpPr>
        <p:spPr>
          <a:xfrm flipH="1">
            <a:off x="6980566" y="3359703"/>
            <a:ext cx="57708" cy="55509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97453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9404" y="1600200"/>
            <a:ext cx="4042792" cy="4525963"/>
          </a:xfrm>
        </p:spPr>
        <p:txBody>
          <a:bodyPr>
            <a:normAutofit/>
          </a:bodyPr>
          <a:lstStyle/>
          <a:p>
            <a:r>
              <a:rPr lang="en-US" sz="2000" dirty="0"/>
              <a:t>There is a variation on the classic stakeholder mapping tool. This is not always necessary to use, but is often used when people get stuck when they want to go to the delivery phase.  It is called influence mapping.</a:t>
            </a:r>
          </a:p>
          <a:p>
            <a:endParaRPr lang="en-US" sz="2000" dirty="0"/>
          </a:p>
          <a:p>
            <a:r>
              <a:rPr lang="en-US" sz="2000" dirty="0"/>
              <a:t>The key of influence mapping is that it forces you to understand who will make the decision.</a:t>
            </a:r>
          </a:p>
        </p:txBody>
      </p:sp>
      <p:sp>
        <p:nvSpPr>
          <p:cNvPr id="3" name="Date Placeholder 3"/>
          <p:cNvSpPr txBox="1">
            <a:spLocks/>
          </p:cNvSpPr>
          <p:nvPr/>
        </p:nvSpPr>
        <p:spPr>
          <a:xfrm>
            <a:off x="457200" y="6381328"/>
            <a:ext cx="2133600" cy="365125"/>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#biking4health	</a:t>
            </a:r>
          </a:p>
        </p:txBody>
      </p:sp>
      <p:sp>
        <p:nvSpPr>
          <p:cNvPr id="4" name="Footer Placeholder 4"/>
          <p:cNvSpPr txBox="1">
            <a:spLocks/>
          </p:cNvSpPr>
          <p:nvPr/>
        </p:nvSpPr>
        <p:spPr>
          <a:xfrm>
            <a:off x="3124200" y="6381328"/>
            <a:ext cx="2895600" cy="365125"/>
          </a:xfrm>
          <a:prstGeom prst="rect">
            <a:avLst/>
          </a:prstGeom>
        </p:spPr>
        <p:txBody>
          <a:bodyPr vert="horz" lIns="91440" tIns="45720" rIns="91440" bIns="45720" rtlCol="0" anchor="ctr"/>
          <a:lstStyle>
            <a:defPPr>
              <a:defRPr lang="fi-FI"/>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www.heatproject.eu</a:t>
            </a:r>
          </a:p>
        </p:txBody>
      </p:sp>
      <p:sp>
        <p:nvSpPr>
          <p:cNvPr id="5" name="Slide Number Placeholder 5"/>
          <p:cNvSpPr txBox="1">
            <a:spLocks/>
          </p:cNvSpPr>
          <p:nvPr/>
        </p:nvSpPr>
        <p:spPr>
          <a:xfrm>
            <a:off x="6553200" y="6381328"/>
            <a:ext cx="2133600" cy="365125"/>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a:t>#planningtogether</a:t>
            </a:r>
            <a:endParaRPr lang="fi-FI" sz="1400" dirty="0"/>
          </a:p>
        </p:txBody>
      </p:sp>
      <p:sp>
        <p:nvSpPr>
          <p:cNvPr id="6" name="TextBox 5"/>
          <p:cNvSpPr txBox="1"/>
          <p:nvPr/>
        </p:nvSpPr>
        <p:spPr>
          <a:xfrm>
            <a:off x="457200" y="476672"/>
            <a:ext cx="4690864" cy="892552"/>
          </a:xfrm>
          <a:prstGeom prst="rect">
            <a:avLst/>
          </a:prstGeom>
          <a:noFill/>
        </p:spPr>
        <p:txBody>
          <a:bodyPr wrap="square" rtlCol="0">
            <a:spAutoFit/>
          </a:bodyPr>
          <a:lstStyle/>
          <a:p>
            <a:r>
              <a:rPr lang="en-US" sz="2600" b="1" dirty="0">
                <a:solidFill>
                  <a:srgbClr val="898989"/>
                </a:solidFill>
              </a:rPr>
              <a:t>Another tool: influence mapping</a:t>
            </a:r>
            <a:endParaRPr lang="sl-SI" sz="2600" b="1" dirty="0">
              <a:solidFill>
                <a:srgbClr val="898989"/>
              </a:solidFill>
            </a:endParaRPr>
          </a:p>
          <a:p>
            <a:endParaRPr lang="fi-FI" sz="2600" b="1" dirty="0">
              <a:solidFill>
                <a:srgbClr val="898989"/>
              </a:solidFill>
            </a:endParaRPr>
          </a:p>
        </p:txBody>
      </p:sp>
      <p:sp>
        <p:nvSpPr>
          <p:cNvPr id="8" name="Rectangle 13">
            <a:extLst>
              <a:ext uri="{FF2B5EF4-FFF2-40B4-BE49-F238E27FC236}">
                <a16:creationId xmlns:a16="http://schemas.microsoft.com/office/drawing/2014/main" id="{E2713C02-6CCA-5E49-B266-58781030EBD5}"/>
              </a:ext>
            </a:extLst>
          </p:cNvPr>
          <p:cNvSpPr/>
          <p:nvPr/>
        </p:nvSpPr>
        <p:spPr>
          <a:xfrm>
            <a:off x="2245643" y="5295300"/>
            <a:ext cx="4652714" cy="8700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Tips/Tricks</a:t>
            </a:r>
          </a:p>
          <a:p>
            <a:pPr lvl="0"/>
            <a:r>
              <a:rPr lang="sl-SI" sz="1200" dirty="0"/>
              <a:t>Another way of mapping stakeholders is influence mapping, this has a clear focus on the individual or party that has the influence and the direct lines towards that person.</a:t>
            </a:r>
            <a:endParaRPr lang="en-US" sz="1200" dirty="0"/>
          </a:p>
        </p:txBody>
      </p:sp>
      <p:pic>
        <p:nvPicPr>
          <p:cNvPr id="9" name="Picture 2">
            <a:extLst>
              <a:ext uri="{FF2B5EF4-FFF2-40B4-BE49-F238E27FC236}">
                <a16:creationId xmlns:a16="http://schemas.microsoft.com/office/drawing/2014/main" id="{BA24C9DB-30C7-9049-9AC1-B6D20A223872}"/>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l="4730" r="6402"/>
          <a:stretch/>
        </p:blipFill>
        <p:spPr bwMode="auto">
          <a:xfrm>
            <a:off x="4697215" y="1329949"/>
            <a:ext cx="3763218" cy="37552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0872381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9404" y="1600200"/>
            <a:ext cx="2765996" cy="4525963"/>
          </a:xfrm>
        </p:spPr>
        <p:txBody>
          <a:bodyPr>
            <a:normAutofit/>
          </a:bodyPr>
          <a:lstStyle/>
          <a:p>
            <a:r>
              <a:rPr lang="en-US" sz="2000" dirty="0"/>
              <a:t>In the middle of the circle you always put the person or committee that can make the </a:t>
            </a:r>
            <a:r>
              <a:rPr lang="en-US" sz="2000" b="1" dirty="0"/>
              <a:t>decision</a:t>
            </a:r>
            <a:r>
              <a:rPr lang="en-US" sz="2000" dirty="0"/>
              <a:t> for change (primary target). Everything can be in place and there might be a lot of energy for change, but if you never reach that person, the change will not be made.</a:t>
            </a:r>
          </a:p>
        </p:txBody>
      </p:sp>
      <p:sp>
        <p:nvSpPr>
          <p:cNvPr id="3" name="Date Placeholder 3"/>
          <p:cNvSpPr txBox="1">
            <a:spLocks/>
          </p:cNvSpPr>
          <p:nvPr/>
        </p:nvSpPr>
        <p:spPr>
          <a:xfrm>
            <a:off x="457200" y="6381328"/>
            <a:ext cx="2133600" cy="365125"/>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#biking4health	</a:t>
            </a:r>
          </a:p>
        </p:txBody>
      </p:sp>
      <p:sp>
        <p:nvSpPr>
          <p:cNvPr id="4" name="Footer Placeholder 4"/>
          <p:cNvSpPr txBox="1">
            <a:spLocks/>
          </p:cNvSpPr>
          <p:nvPr/>
        </p:nvSpPr>
        <p:spPr>
          <a:xfrm>
            <a:off x="3124200" y="6381328"/>
            <a:ext cx="2895600" cy="365125"/>
          </a:xfrm>
          <a:prstGeom prst="rect">
            <a:avLst/>
          </a:prstGeom>
        </p:spPr>
        <p:txBody>
          <a:bodyPr vert="horz" lIns="91440" tIns="45720" rIns="91440" bIns="45720" rtlCol="0" anchor="ctr"/>
          <a:lstStyle>
            <a:defPPr>
              <a:defRPr lang="fi-FI"/>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www.heatproject.eu</a:t>
            </a:r>
          </a:p>
        </p:txBody>
      </p:sp>
      <p:sp>
        <p:nvSpPr>
          <p:cNvPr id="5" name="Slide Number Placeholder 5"/>
          <p:cNvSpPr txBox="1">
            <a:spLocks/>
          </p:cNvSpPr>
          <p:nvPr/>
        </p:nvSpPr>
        <p:spPr>
          <a:xfrm>
            <a:off x="6553200" y="6381328"/>
            <a:ext cx="2133600" cy="365125"/>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a:t>#planningtogether</a:t>
            </a:r>
            <a:endParaRPr lang="fi-FI" sz="1400" dirty="0"/>
          </a:p>
        </p:txBody>
      </p:sp>
      <p:sp>
        <p:nvSpPr>
          <p:cNvPr id="6" name="TextBox 5"/>
          <p:cNvSpPr txBox="1"/>
          <p:nvPr/>
        </p:nvSpPr>
        <p:spPr>
          <a:xfrm>
            <a:off x="457200" y="476672"/>
            <a:ext cx="4690864" cy="1692771"/>
          </a:xfrm>
          <a:prstGeom prst="rect">
            <a:avLst/>
          </a:prstGeom>
          <a:noFill/>
        </p:spPr>
        <p:txBody>
          <a:bodyPr wrap="square" rtlCol="0">
            <a:spAutoFit/>
          </a:bodyPr>
          <a:lstStyle/>
          <a:p>
            <a:r>
              <a:rPr lang="en-US" sz="2600" b="1" dirty="0">
                <a:solidFill>
                  <a:srgbClr val="898989"/>
                </a:solidFill>
              </a:rPr>
              <a:t>Influence mapping: the decision maker</a:t>
            </a:r>
            <a:endParaRPr lang="sl-SI" sz="2600" b="1" dirty="0">
              <a:solidFill>
                <a:srgbClr val="898989"/>
              </a:solidFill>
            </a:endParaRPr>
          </a:p>
          <a:p>
            <a:endParaRPr lang="sl-SI" sz="2600" b="1" dirty="0">
              <a:solidFill>
                <a:srgbClr val="898989"/>
              </a:solidFill>
            </a:endParaRPr>
          </a:p>
          <a:p>
            <a:endParaRPr lang="fi-FI" sz="2600" b="1" dirty="0">
              <a:solidFill>
                <a:srgbClr val="898989"/>
              </a:solidFill>
            </a:endParaRPr>
          </a:p>
        </p:txBody>
      </p:sp>
      <p:pic>
        <p:nvPicPr>
          <p:cNvPr id="8" name="Picture 2">
            <a:extLst>
              <a:ext uri="{FF2B5EF4-FFF2-40B4-BE49-F238E27FC236}">
                <a16:creationId xmlns:a16="http://schemas.microsoft.com/office/drawing/2014/main" id="{11E9D7CA-B0F9-5F44-B628-3E3A07A26CD1}"/>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l="6521"/>
          <a:stretch/>
        </p:blipFill>
        <p:spPr bwMode="auto">
          <a:xfrm>
            <a:off x="3563888" y="1084531"/>
            <a:ext cx="5255487" cy="498563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TextBox 1">
            <a:extLst>
              <a:ext uri="{FF2B5EF4-FFF2-40B4-BE49-F238E27FC236}">
                <a16:creationId xmlns:a16="http://schemas.microsoft.com/office/drawing/2014/main" id="{3BBB111B-B9A0-B546-A1DC-2DD6235584EE}"/>
              </a:ext>
            </a:extLst>
          </p:cNvPr>
          <p:cNvSpPr txBox="1"/>
          <p:nvPr/>
        </p:nvSpPr>
        <p:spPr>
          <a:xfrm>
            <a:off x="5314314" y="3438846"/>
            <a:ext cx="1526147" cy="300082"/>
          </a:xfrm>
          <a:prstGeom prst="rect">
            <a:avLst/>
          </a:prstGeom>
          <a:noFill/>
        </p:spPr>
        <p:txBody>
          <a:bodyPr wrap="square" rtlCol="0">
            <a:spAutoFit/>
          </a:bodyPr>
          <a:lstStyle/>
          <a:p>
            <a:r>
              <a:rPr lang="en-US" sz="1350" b="1" dirty="0">
                <a:solidFill>
                  <a:srgbClr val="00B050"/>
                </a:solidFill>
              </a:rPr>
              <a:t>Decision maker</a:t>
            </a:r>
          </a:p>
        </p:txBody>
      </p:sp>
    </p:spTree>
    <p:extLst>
      <p:ext uri="{BB962C8B-B14F-4D97-AF65-F5344CB8AC3E}">
        <p14:creationId xmlns:p14="http://schemas.microsoft.com/office/powerpoint/2010/main" val="7221252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9404" y="1855365"/>
            <a:ext cx="2765996" cy="4525963"/>
          </a:xfrm>
        </p:spPr>
        <p:txBody>
          <a:bodyPr>
            <a:normAutofit fontScale="55000" lnSpcReduction="20000"/>
          </a:bodyPr>
          <a:lstStyle/>
          <a:p>
            <a:r>
              <a:rPr lang="en-US" dirty="0"/>
              <a:t>The second ring (major institutions, associated individuals) are the people that know the primary target, the people that the primary target cares about. Who influences the decision of the primary target? Who speaks to them? That can be as narrow as one person, the policy advisor for instance. It could also be a political party, trade unions, but even friends and family.</a:t>
            </a:r>
          </a:p>
          <a:p>
            <a:endParaRPr lang="en-US" dirty="0"/>
          </a:p>
          <a:p>
            <a:r>
              <a:rPr lang="en-US" dirty="0"/>
              <a:t>The only people allowed in this second circle are people that have actual contact with the decision maker, with the primary target. It is almost down to individuals. If you don’t have a person that connects to the decision maker, you have a problem.</a:t>
            </a:r>
          </a:p>
          <a:p>
            <a:endParaRPr lang="en-US" dirty="0"/>
          </a:p>
          <a:p>
            <a:pPr marL="214313" indent="-214313"/>
            <a:endParaRPr lang="en-US" dirty="0"/>
          </a:p>
          <a:p>
            <a:pPr marL="214313" indent="-214313"/>
            <a:endParaRPr lang="en-US" sz="2800" dirty="0"/>
          </a:p>
        </p:txBody>
      </p:sp>
      <p:sp>
        <p:nvSpPr>
          <p:cNvPr id="3" name="Date Placeholder 3"/>
          <p:cNvSpPr txBox="1">
            <a:spLocks/>
          </p:cNvSpPr>
          <p:nvPr/>
        </p:nvSpPr>
        <p:spPr>
          <a:xfrm>
            <a:off x="457200" y="6381328"/>
            <a:ext cx="2133600" cy="365125"/>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#biking4health	</a:t>
            </a:r>
          </a:p>
        </p:txBody>
      </p:sp>
      <p:sp>
        <p:nvSpPr>
          <p:cNvPr id="4" name="Footer Placeholder 4"/>
          <p:cNvSpPr txBox="1">
            <a:spLocks/>
          </p:cNvSpPr>
          <p:nvPr/>
        </p:nvSpPr>
        <p:spPr>
          <a:xfrm>
            <a:off x="3124200" y="6381328"/>
            <a:ext cx="2895600" cy="365125"/>
          </a:xfrm>
          <a:prstGeom prst="rect">
            <a:avLst/>
          </a:prstGeom>
        </p:spPr>
        <p:txBody>
          <a:bodyPr vert="horz" lIns="91440" tIns="45720" rIns="91440" bIns="45720" rtlCol="0" anchor="ctr"/>
          <a:lstStyle>
            <a:defPPr>
              <a:defRPr lang="fi-FI"/>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www.heatproject.eu</a:t>
            </a:r>
          </a:p>
        </p:txBody>
      </p:sp>
      <p:sp>
        <p:nvSpPr>
          <p:cNvPr id="5" name="Slide Number Placeholder 5"/>
          <p:cNvSpPr txBox="1">
            <a:spLocks/>
          </p:cNvSpPr>
          <p:nvPr/>
        </p:nvSpPr>
        <p:spPr>
          <a:xfrm>
            <a:off x="6553200" y="6381328"/>
            <a:ext cx="2133600" cy="365125"/>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a:t>#planningtogether</a:t>
            </a:r>
            <a:endParaRPr lang="fi-FI" sz="1400" dirty="0"/>
          </a:p>
        </p:txBody>
      </p:sp>
      <p:pic>
        <p:nvPicPr>
          <p:cNvPr id="8" name="Picture 2">
            <a:extLst>
              <a:ext uri="{FF2B5EF4-FFF2-40B4-BE49-F238E27FC236}">
                <a16:creationId xmlns:a16="http://schemas.microsoft.com/office/drawing/2014/main" id="{11E9D7CA-B0F9-5F44-B628-3E3A07A26CD1}"/>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l="6521"/>
          <a:stretch/>
        </p:blipFill>
        <p:spPr bwMode="auto">
          <a:xfrm>
            <a:off x="3563888" y="1084531"/>
            <a:ext cx="5255487" cy="498563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extBox 5"/>
          <p:cNvSpPr txBox="1"/>
          <p:nvPr/>
        </p:nvSpPr>
        <p:spPr>
          <a:xfrm>
            <a:off x="457200" y="476672"/>
            <a:ext cx="4690864" cy="2092881"/>
          </a:xfrm>
          <a:prstGeom prst="rect">
            <a:avLst/>
          </a:prstGeom>
          <a:noFill/>
        </p:spPr>
        <p:txBody>
          <a:bodyPr wrap="square" rtlCol="0">
            <a:spAutoFit/>
          </a:bodyPr>
          <a:lstStyle/>
          <a:p>
            <a:r>
              <a:rPr lang="en-US" sz="2600" b="1" dirty="0">
                <a:solidFill>
                  <a:srgbClr val="898989"/>
                </a:solidFill>
              </a:rPr>
              <a:t>Influence mapping: the connection to the decision maker</a:t>
            </a:r>
            <a:endParaRPr lang="sl-SI" sz="2600" b="1" dirty="0">
              <a:solidFill>
                <a:srgbClr val="898989"/>
              </a:solidFill>
            </a:endParaRPr>
          </a:p>
          <a:p>
            <a:endParaRPr lang="sl-SI" sz="2600" b="1" dirty="0">
              <a:solidFill>
                <a:srgbClr val="898989"/>
              </a:solidFill>
            </a:endParaRPr>
          </a:p>
          <a:p>
            <a:endParaRPr lang="fi-FI" sz="2600" b="1" dirty="0">
              <a:solidFill>
                <a:srgbClr val="898989"/>
              </a:solidFill>
            </a:endParaRPr>
          </a:p>
        </p:txBody>
      </p:sp>
      <p:grpSp>
        <p:nvGrpSpPr>
          <p:cNvPr id="10" name="Group 17">
            <a:extLst>
              <a:ext uri="{FF2B5EF4-FFF2-40B4-BE49-F238E27FC236}">
                <a16:creationId xmlns:a16="http://schemas.microsoft.com/office/drawing/2014/main" id="{A80688F4-70EB-3F42-9559-E53B8086EA45}"/>
              </a:ext>
            </a:extLst>
          </p:cNvPr>
          <p:cNvGrpSpPr/>
          <p:nvPr/>
        </p:nvGrpSpPr>
        <p:grpSpPr>
          <a:xfrm>
            <a:off x="4935829" y="2644193"/>
            <a:ext cx="212501" cy="173865"/>
            <a:chOff x="6632620" y="2524259"/>
            <a:chExt cx="283335" cy="231820"/>
          </a:xfrm>
        </p:grpSpPr>
        <p:cxnSp>
          <p:nvCxnSpPr>
            <p:cNvPr id="11" name="Straight Connector 5">
              <a:extLst>
                <a:ext uri="{FF2B5EF4-FFF2-40B4-BE49-F238E27FC236}">
                  <a16:creationId xmlns:a16="http://schemas.microsoft.com/office/drawing/2014/main" id="{A3422D31-AD00-6243-B3DF-646FE0123600}"/>
                </a:ext>
              </a:extLst>
            </p:cNvPr>
            <p:cNvCxnSpPr/>
            <p:nvPr/>
          </p:nvCxnSpPr>
          <p:spPr>
            <a:xfrm>
              <a:off x="6632620" y="2524259"/>
              <a:ext cx="283335" cy="23182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 name="Straight Connector 7">
              <a:extLst>
                <a:ext uri="{FF2B5EF4-FFF2-40B4-BE49-F238E27FC236}">
                  <a16:creationId xmlns:a16="http://schemas.microsoft.com/office/drawing/2014/main" id="{6E54DEED-E86F-C346-9F39-9653B0610DDC}"/>
                </a:ext>
              </a:extLst>
            </p:cNvPr>
            <p:cNvCxnSpPr/>
            <p:nvPr/>
          </p:nvCxnSpPr>
          <p:spPr>
            <a:xfrm flipH="1">
              <a:off x="6645499" y="2524259"/>
              <a:ext cx="270456" cy="231820"/>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13" name="Right Arrow 18">
            <a:extLst>
              <a:ext uri="{FF2B5EF4-FFF2-40B4-BE49-F238E27FC236}">
                <a16:creationId xmlns:a16="http://schemas.microsoft.com/office/drawing/2014/main" id="{1F10F40E-55D9-8D4A-AC35-B9A09275D92D}"/>
              </a:ext>
            </a:extLst>
          </p:cNvPr>
          <p:cNvSpPr/>
          <p:nvPr/>
        </p:nvSpPr>
        <p:spPr>
          <a:xfrm rot="2508702">
            <a:off x="5175005" y="2899025"/>
            <a:ext cx="349365" cy="202572"/>
          </a:xfrm>
          <a:prstGeom prst="right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sz="1350"/>
          </a:p>
        </p:txBody>
      </p:sp>
      <p:grpSp>
        <p:nvGrpSpPr>
          <p:cNvPr id="14" name="Group 19">
            <a:extLst>
              <a:ext uri="{FF2B5EF4-FFF2-40B4-BE49-F238E27FC236}">
                <a16:creationId xmlns:a16="http://schemas.microsoft.com/office/drawing/2014/main" id="{EBED0AF4-5441-F948-BEFD-E84AF193F1CE}"/>
              </a:ext>
            </a:extLst>
          </p:cNvPr>
          <p:cNvGrpSpPr/>
          <p:nvPr/>
        </p:nvGrpSpPr>
        <p:grpSpPr>
          <a:xfrm>
            <a:off x="4839237" y="3586966"/>
            <a:ext cx="212501" cy="173865"/>
            <a:chOff x="6632620" y="2524259"/>
            <a:chExt cx="283335" cy="231820"/>
          </a:xfrm>
        </p:grpSpPr>
        <p:cxnSp>
          <p:nvCxnSpPr>
            <p:cNvPr id="15" name="Straight Connector 20">
              <a:extLst>
                <a:ext uri="{FF2B5EF4-FFF2-40B4-BE49-F238E27FC236}">
                  <a16:creationId xmlns:a16="http://schemas.microsoft.com/office/drawing/2014/main" id="{736C3AC4-A74D-6D47-BBE4-4A49A9F646BB}"/>
                </a:ext>
              </a:extLst>
            </p:cNvPr>
            <p:cNvCxnSpPr/>
            <p:nvPr/>
          </p:nvCxnSpPr>
          <p:spPr>
            <a:xfrm>
              <a:off x="6632620" y="2524259"/>
              <a:ext cx="283335" cy="23182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 name="Straight Connector 21">
              <a:extLst>
                <a:ext uri="{FF2B5EF4-FFF2-40B4-BE49-F238E27FC236}">
                  <a16:creationId xmlns:a16="http://schemas.microsoft.com/office/drawing/2014/main" id="{F98A8868-3093-F643-A571-44D06DC2690B}"/>
                </a:ext>
              </a:extLst>
            </p:cNvPr>
            <p:cNvCxnSpPr/>
            <p:nvPr/>
          </p:nvCxnSpPr>
          <p:spPr>
            <a:xfrm flipH="1">
              <a:off x="6645499" y="2524259"/>
              <a:ext cx="270456" cy="231820"/>
            </a:xfrm>
            <a:prstGeom prst="line">
              <a:avLst/>
            </a:prstGeom>
            <a:ln w="57150"/>
          </p:spPr>
          <p:style>
            <a:lnRef idx="1">
              <a:schemeClr val="accent1"/>
            </a:lnRef>
            <a:fillRef idx="0">
              <a:schemeClr val="accent1"/>
            </a:fillRef>
            <a:effectRef idx="0">
              <a:schemeClr val="accent1"/>
            </a:effectRef>
            <a:fontRef idx="minor">
              <a:schemeClr val="tx1"/>
            </a:fontRef>
          </p:style>
        </p:cxnSp>
      </p:grpSp>
      <p:grpSp>
        <p:nvGrpSpPr>
          <p:cNvPr id="17" name="Group 22">
            <a:extLst>
              <a:ext uri="{FF2B5EF4-FFF2-40B4-BE49-F238E27FC236}">
                <a16:creationId xmlns:a16="http://schemas.microsoft.com/office/drawing/2014/main" id="{9CE87A57-5810-CA4F-B8F2-905925A1431D}"/>
              </a:ext>
            </a:extLst>
          </p:cNvPr>
          <p:cNvGrpSpPr/>
          <p:nvPr/>
        </p:nvGrpSpPr>
        <p:grpSpPr>
          <a:xfrm>
            <a:off x="6682526" y="2855384"/>
            <a:ext cx="212501" cy="173865"/>
            <a:chOff x="6632620" y="2524259"/>
            <a:chExt cx="283335" cy="231820"/>
          </a:xfrm>
        </p:grpSpPr>
        <p:cxnSp>
          <p:nvCxnSpPr>
            <p:cNvPr id="18" name="Straight Connector 23">
              <a:extLst>
                <a:ext uri="{FF2B5EF4-FFF2-40B4-BE49-F238E27FC236}">
                  <a16:creationId xmlns:a16="http://schemas.microsoft.com/office/drawing/2014/main" id="{B4E4C117-4238-9F45-8719-97A4EEA9B3C1}"/>
                </a:ext>
              </a:extLst>
            </p:cNvPr>
            <p:cNvCxnSpPr/>
            <p:nvPr/>
          </p:nvCxnSpPr>
          <p:spPr>
            <a:xfrm>
              <a:off x="6632620" y="2524259"/>
              <a:ext cx="283335" cy="23182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9" name="Straight Connector 24">
              <a:extLst>
                <a:ext uri="{FF2B5EF4-FFF2-40B4-BE49-F238E27FC236}">
                  <a16:creationId xmlns:a16="http://schemas.microsoft.com/office/drawing/2014/main" id="{3FBE9076-DFD5-A247-A220-70F61B863065}"/>
                </a:ext>
              </a:extLst>
            </p:cNvPr>
            <p:cNvCxnSpPr/>
            <p:nvPr/>
          </p:nvCxnSpPr>
          <p:spPr>
            <a:xfrm flipH="1">
              <a:off x="6645499" y="2524259"/>
              <a:ext cx="270456" cy="231820"/>
            </a:xfrm>
            <a:prstGeom prst="line">
              <a:avLst/>
            </a:prstGeom>
            <a:ln w="57150"/>
          </p:spPr>
          <p:style>
            <a:lnRef idx="1">
              <a:schemeClr val="accent1"/>
            </a:lnRef>
            <a:fillRef idx="0">
              <a:schemeClr val="accent1"/>
            </a:fillRef>
            <a:effectRef idx="0">
              <a:schemeClr val="accent1"/>
            </a:effectRef>
            <a:fontRef idx="minor">
              <a:schemeClr val="tx1"/>
            </a:fontRef>
          </p:style>
        </p:cxnSp>
      </p:grpSp>
      <p:grpSp>
        <p:nvGrpSpPr>
          <p:cNvPr id="20" name="Group 25">
            <a:extLst>
              <a:ext uri="{FF2B5EF4-FFF2-40B4-BE49-F238E27FC236}">
                <a16:creationId xmlns:a16="http://schemas.microsoft.com/office/drawing/2014/main" id="{9E139EA7-D2A5-D343-B4FA-E3DB1ECE8CDA}"/>
              </a:ext>
            </a:extLst>
          </p:cNvPr>
          <p:cNvGrpSpPr/>
          <p:nvPr/>
        </p:nvGrpSpPr>
        <p:grpSpPr>
          <a:xfrm>
            <a:off x="6350341" y="4561415"/>
            <a:ext cx="212501" cy="173865"/>
            <a:chOff x="6632620" y="2524259"/>
            <a:chExt cx="283335" cy="231820"/>
          </a:xfrm>
        </p:grpSpPr>
        <p:cxnSp>
          <p:nvCxnSpPr>
            <p:cNvPr id="21" name="Straight Connector 26">
              <a:extLst>
                <a:ext uri="{FF2B5EF4-FFF2-40B4-BE49-F238E27FC236}">
                  <a16:creationId xmlns:a16="http://schemas.microsoft.com/office/drawing/2014/main" id="{B46C6FDF-B138-054F-844F-13D774406286}"/>
                </a:ext>
              </a:extLst>
            </p:cNvPr>
            <p:cNvCxnSpPr/>
            <p:nvPr/>
          </p:nvCxnSpPr>
          <p:spPr>
            <a:xfrm>
              <a:off x="6632620" y="2524259"/>
              <a:ext cx="283335" cy="23182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2" name="Straight Connector 27">
              <a:extLst>
                <a:ext uri="{FF2B5EF4-FFF2-40B4-BE49-F238E27FC236}">
                  <a16:creationId xmlns:a16="http://schemas.microsoft.com/office/drawing/2014/main" id="{8C679406-EE35-204F-9633-A57EB01B181F}"/>
                </a:ext>
              </a:extLst>
            </p:cNvPr>
            <p:cNvCxnSpPr/>
            <p:nvPr/>
          </p:nvCxnSpPr>
          <p:spPr>
            <a:xfrm flipH="1">
              <a:off x="6645499" y="2524259"/>
              <a:ext cx="270456" cy="231820"/>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23" name="TextBox 28">
            <a:extLst>
              <a:ext uri="{FF2B5EF4-FFF2-40B4-BE49-F238E27FC236}">
                <a16:creationId xmlns:a16="http://schemas.microsoft.com/office/drawing/2014/main" id="{65C996B7-2DBD-E54B-B370-E6418284C716}"/>
              </a:ext>
            </a:extLst>
          </p:cNvPr>
          <p:cNvSpPr txBox="1"/>
          <p:nvPr/>
        </p:nvSpPr>
        <p:spPr>
          <a:xfrm>
            <a:off x="5349687" y="3483832"/>
            <a:ext cx="1526147" cy="300082"/>
          </a:xfrm>
          <a:prstGeom prst="rect">
            <a:avLst/>
          </a:prstGeom>
          <a:noFill/>
        </p:spPr>
        <p:txBody>
          <a:bodyPr wrap="square" rtlCol="0">
            <a:spAutoFit/>
          </a:bodyPr>
          <a:lstStyle/>
          <a:p>
            <a:r>
              <a:rPr lang="en-US" sz="1350" b="1" dirty="0">
                <a:solidFill>
                  <a:srgbClr val="00B050"/>
                </a:solidFill>
              </a:rPr>
              <a:t>Decision maker</a:t>
            </a:r>
          </a:p>
        </p:txBody>
      </p:sp>
    </p:spTree>
    <p:extLst>
      <p:ext uri="{BB962C8B-B14F-4D97-AF65-F5344CB8AC3E}">
        <p14:creationId xmlns:p14="http://schemas.microsoft.com/office/powerpoint/2010/main" val="697798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110000"/>
              </a:lnSpc>
            </a:pPr>
            <a:r>
              <a:rPr lang="en-GB" altLang="en-US" dirty="0">
                <a:sym typeface="Helvetica" panose="020B0604020202020204" pitchFamily="34" charset="0"/>
              </a:rPr>
              <a:t>Is your city ready to implement cycling measures to </a:t>
            </a:r>
            <a:r>
              <a:rPr lang="en-US" dirty="0"/>
              <a:t>contribute to healthier, more active and inclusive urban areas, in which cycling is a safe, popular and accepted mode of transport?</a:t>
            </a:r>
            <a:endParaRPr lang="sv-SE" dirty="0"/>
          </a:p>
          <a:p>
            <a:pPr marL="0" indent="0">
              <a:lnSpc>
                <a:spcPct val="110000"/>
              </a:lnSpc>
              <a:buNone/>
            </a:pPr>
            <a:endParaRPr lang="en-GB" altLang="en-US" dirty="0">
              <a:sym typeface="Helvetica" panose="020B0604020202020204" pitchFamily="34" charset="0"/>
            </a:endParaRPr>
          </a:p>
          <a:p>
            <a:pPr>
              <a:lnSpc>
                <a:spcPct val="110000"/>
              </a:lnSpc>
            </a:pPr>
            <a:r>
              <a:rPr lang="en-GB" altLang="en-US" dirty="0">
                <a:sym typeface="Helvetica" panose="020B0604020202020204" pitchFamily="34" charset="0"/>
              </a:rPr>
              <a:t>Or, your city is not yet ready and doesn’t understand, in which case we need to influence them.</a:t>
            </a:r>
          </a:p>
          <a:p>
            <a:pPr>
              <a:lnSpc>
                <a:spcPct val="110000"/>
              </a:lnSpc>
            </a:pPr>
            <a:endParaRPr lang="en-US" dirty="0"/>
          </a:p>
        </p:txBody>
      </p:sp>
      <p:sp>
        <p:nvSpPr>
          <p:cNvPr id="3" name="Date Placeholder 3"/>
          <p:cNvSpPr txBox="1">
            <a:spLocks/>
          </p:cNvSpPr>
          <p:nvPr/>
        </p:nvSpPr>
        <p:spPr>
          <a:xfrm>
            <a:off x="457200" y="6381328"/>
            <a:ext cx="2133600" cy="365125"/>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#biking4health	</a:t>
            </a:r>
          </a:p>
        </p:txBody>
      </p:sp>
      <p:sp>
        <p:nvSpPr>
          <p:cNvPr id="4" name="Footer Placeholder 4"/>
          <p:cNvSpPr txBox="1">
            <a:spLocks/>
          </p:cNvSpPr>
          <p:nvPr/>
        </p:nvSpPr>
        <p:spPr>
          <a:xfrm>
            <a:off x="3124200" y="6381328"/>
            <a:ext cx="2895600" cy="365125"/>
          </a:xfrm>
          <a:prstGeom prst="rect">
            <a:avLst/>
          </a:prstGeom>
        </p:spPr>
        <p:txBody>
          <a:bodyPr vert="horz" lIns="91440" tIns="45720" rIns="91440" bIns="45720" rtlCol="0" anchor="ctr"/>
          <a:lstStyle>
            <a:defPPr>
              <a:defRPr lang="fi-FI"/>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www.heatproject.eu</a:t>
            </a:r>
          </a:p>
        </p:txBody>
      </p:sp>
      <p:sp>
        <p:nvSpPr>
          <p:cNvPr id="5" name="Slide Number Placeholder 5"/>
          <p:cNvSpPr txBox="1">
            <a:spLocks/>
          </p:cNvSpPr>
          <p:nvPr/>
        </p:nvSpPr>
        <p:spPr>
          <a:xfrm>
            <a:off x="6553200" y="6381328"/>
            <a:ext cx="2133600" cy="365125"/>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a:t>
            </a:r>
            <a:r>
              <a:rPr lang="fi-FI" sz="1400" dirty="0" err="1"/>
              <a:t>planningtogether</a:t>
            </a:r>
            <a:endParaRPr lang="fi-FI" sz="1400" dirty="0"/>
          </a:p>
        </p:txBody>
      </p:sp>
      <p:sp>
        <p:nvSpPr>
          <p:cNvPr id="6" name="TextBox 5"/>
          <p:cNvSpPr txBox="1"/>
          <p:nvPr/>
        </p:nvSpPr>
        <p:spPr>
          <a:xfrm>
            <a:off x="457200" y="476672"/>
            <a:ext cx="6563072" cy="492443"/>
          </a:xfrm>
          <a:prstGeom prst="rect">
            <a:avLst/>
          </a:prstGeom>
          <a:noFill/>
        </p:spPr>
        <p:txBody>
          <a:bodyPr wrap="square" rtlCol="0">
            <a:spAutoFit/>
          </a:bodyPr>
          <a:lstStyle/>
          <a:p>
            <a:r>
              <a:rPr lang="en-US" sz="2600" b="1" dirty="0">
                <a:solidFill>
                  <a:srgbClr val="898989"/>
                </a:solidFill>
              </a:rPr>
              <a:t>Is your city ready for </a:t>
            </a:r>
            <a:r>
              <a:rPr lang="sv-SE" sz="2600" b="1" dirty="0" err="1">
                <a:solidFill>
                  <a:srgbClr val="898989"/>
                </a:solidFill>
              </a:rPr>
              <a:t>healthy</a:t>
            </a:r>
            <a:r>
              <a:rPr lang="sv-SE" sz="2600" b="1" dirty="0">
                <a:solidFill>
                  <a:srgbClr val="898989"/>
                </a:solidFill>
              </a:rPr>
              <a:t> urban planning?</a:t>
            </a:r>
            <a:endParaRPr lang="sl-SI" sz="2600" b="1" dirty="0">
              <a:solidFill>
                <a:srgbClr val="898989"/>
              </a:solidFill>
            </a:endParaRPr>
          </a:p>
        </p:txBody>
      </p:sp>
    </p:spTree>
    <p:extLst>
      <p:ext uri="{BB962C8B-B14F-4D97-AF65-F5344CB8AC3E}">
        <p14:creationId xmlns:p14="http://schemas.microsoft.com/office/powerpoint/2010/main" val="26839993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txBox="1">
            <a:spLocks/>
          </p:cNvSpPr>
          <p:nvPr/>
        </p:nvSpPr>
        <p:spPr>
          <a:xfrm>
            <a:off x="457200" y="6381328"/>
            <a:ext cx="2133600" cy="365125"/>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#biking4health	</a:t>
            </a:r>
          </a:p>
        </p:txBody>
      </p:sp>
      <p:sp>
        <p:nvSpPr>
          <p:cNvPr id="4" name="Footer Placeholder 4"/>
          <p:cNvSpPr txBox="1">
            <a:spLocks/>
          </p:cNvSpPr>
          <p:nvPr/>
        </p:nvSpPr>
        <p:spPr>
          <a:xfrm>
            <a:off x="3124200" y="6381328"/>
            <a:ext cx="2895600" cy="365125"/>
          </a:xfrm>
          <a:prstGeom prst="rect">
            <a:avLst/>
          </a:prstGeom>
        </p:spPr>
        <p:txBody>
          <a:bodyPr vert="horz" lIns="91440" tIns="45720" rIns="91440" bIns="45720" rtlCol="0" anchor="ctr"/>
          <a:lstStyle>
            <a:defPPr>
              <a:defRPr lang="fi-FI"/>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www.heatproject.eu</a:t>
            </a:r>
          </a:p>
        </p:txBody>
      </p:sp>
      <p:sp>
        <p:nvSpPr>
          <p:cNvPr id="5" name="Slide Number Placeholder 5"/>
          <p:cNvSpPr txBox="1">
            <a:spLocks/>
          </p:cNvSpPr>
          <p:nvPr/>
        </p:nvSpPr>
        <p:spPr>
          <a:xfrm>
            <a:off x="6553200" y="6381328"/>
            <a:ext cx="2133600" cy="365125"/>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a:t>#planningtogether</a:t>
            </a:r>
            <a:endParaRPr lang="fi-FI" sz="1400" dirty="0"/>
          </a:p>
        </p:txBody>
      </p:sp>
      <p:sp>
        <p:nvSpPr>
          <p:cNvPr id="6" name="TextBox 5"/>
          <p:cNvSpPr txBox="1"/>
          <p:nvPr/>
        </p:nvSpPr>
        <p:spPr>
          <a:xfrm>
            <a:off x="457200" y="476672"/>
            <a:ext cx="6491064" cy="492443"/>
          </a:xfrm>
          <a:prstGeom prst="rect">
            <a:avLst/>
          </a:prstGeom>
          <a:noFill/>
        </p:spPr>
        <p:txBody>
          <a:bodyPr wrap="square" rtlCol="0">
            <a:spAutoFit/>
          </a:bodyPr>
          <a:lstStyle/>
          <a:p>
            <a:r>
              <a:rPr lang="en-US" sz="2600" b="1" dirty="0">
                <a:solidFill>
                  <a:srgbClr val="898989"/>
                </a:solidFill>
              </a:rPr>
              <a:t>Influence mapping: the connected individuals</a:t>
            </a:r>
            <a:endParaRPr lang="sl-SI" sz="2600" b="1" dirty="0">
              <a:solidFill>
                <a:srgbClr val="898989"/>
              </a:solidFill>
            </a:endParaRPr>
          </a:p>
        </p:txBody>
      </p:sp>
      <p:pic>
        <p:nvPicPr>
          <p:cNvPr id="8" name="Picture 2">
            <a:extLst>
              <a:ext uri="{FF2B5EF4-FFF2-40B4-BE49-F238E27FC236}">
                <a16:creationId xmlns:a16="http://schemas.microsoft.com/office/drawing/2014/main" id="{11E9D7CA-B0F9-5F44-B628-3E3A07A26CD1}"/>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l="6521" t="5225" r="7666"/>
          <a:stretch/>
        </p:blipFill>
        <p:spPr bwMode="auto">
          <a:xfrm>
            <a:off x="3563889" y="1345035"/>
            <a:ext cx="4824536" cy="472512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TextBox 13">
            <a:extLst>
              <a:ext uri="{FF2B5EF4-FFF2-40B4-BE49-F238E27FC236}">
                <a16:creationId xmlns:a16="http://schemas.microsoft.com/office/drawing/2014/main" id="{7FC4F024-44C1-3649-99B6-EF5C1D90BA2C}"/>
              </a:ext>
            </a:extLst>
          </p:cNvPr>
          <p:cNvSpPr txBox="1"/>
          <p:nvPr/>
        </p:nvSpPr>
        <p:spPr>
          <a:xfrm>
            <a:off x="5306182" y="1754566"/>
            <a:ext cx="1526147" cy="300082"/>
          </a:xfrm>
          <a:prstGeom prst="rect">
            <a:avLst/>
          </a:prstGeom>
          <a:noFill/>
        </p:spPr>
        <p:txBody>
          <a:bodyPr wrap="square" rtlCol="0">
            <a:spAutoFit/>
          </a:bodyPr>
          <a:lstStyle/>
          <a:p>
            <a:r>
              <a:rPr lang="en-US" sz="1350" b="1" dirty="0">
                <a:solidFill>
                  <a:srgbClr val="00B050"/>
                </a:solidFill>
              </a:rPr>
              <a:t>Interest group</a:t>
            </a:r>
          </a:p>
        </p:txBody>
      </p:sp>
      <p:sp>
        <p:nvSpPr>
          <p:cNvPr id="2" name="Content Placeholder 1"/>
          <p:cNvSpPr>
            <a:spLocks noGrp="1"/>
          </p:cNvSpPr>
          <p:nvPr>
            <p:ph idx="1"/>
          </p:nvPr>
        </p:nvSpPr>
        <p:spPr>
          <a:xfrm>
            <a:off x="569404" y="1600200"/>
            <a:ext cx="3282516" cy="4525963"/>
          </a:xfrm>
        </p:spPr>
        <p:txBody>
          <a:bodyPr>
            <a:normAutofit/>
          </a:bodyPr>
          <a:lstStyle/>
          <a:p>
            <a:r>
              <a:rPr lang="en-US" sz="2000" dirty="0"/>
              <a:t>The outer circle is the connected society: it is the</a:t>
            </a:r>
            <a:r>
              <a:rPr lang="en-US" sz="2000" b="1" dirty="0"/>
              <a:t> interest group</a:t>
            </a:r>
            <a:r>
              <a:rPr lang="en-US" sz="2000" dirty="0"/>
              <a:t>. You can draw the stakeholders who are in the interest group from your stakeholder map.</a:t>
            </a:r>
          </a:p>
        </p:txBody>
      </p:sp>
    </p:spTree>
    <p:extLst>
      <p:ext uri="{BB962C8B-B14F-4D97-AF65-F5344CB8AC3E}">
        <p14:creationId xmlns:p14="http://schemas.microsoft.com/office/powerpoint/2010/main" val="11009638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11E9D7CA-B0F9-5F44-B628-3E3A07A26CD1}"/>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l="6521" t="5140" r="7666"/>
          <a:stretch/>
        </p:blipFill>
        <p:spPr bwMode="auto">
          <a:xfrm>
            <a:off x="3563889" y="1340767"/>
            <a:ext cx="4824536" cy="472939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Content Placeholder 1"/>
          <p:cNvSpPr>
            <a:spLocks noGrp="1"/>
          </p:cNvSpPr>
          <p:nvPr>
            <p:ph idx="1"/>
          </p:nvPr>
        </p:nvSpPr>
        <p:spPr>
          <a:xfrm>
            <a:off x="569404" y="1600200"/>
            <a:ext cx="2765996" cy="4525963"/>
          </a:xfrm>
        </p:spPr>
        <p:txBody>
          <a:bodyPr>
            <a:noAutofit/>
          </a:bodyPr>
          <a:lstStyle/>
          <a:p>
            <a:r>
              <a:rPr lang="en-US" sz="1400" dirty="0"/>
              <a:t>The key thing about influence mapping is drawing the dots in the map. An example: there can be a person (A), whose children go to school with the children of person B and they see each other socially in the weekend. You need to find the right connections.</a:t>
            </a:r>
          </a:p>
          <a:p>
            <a:endParaRPr lang="en-US" sz="1400" dirty="0"/>
          </a:p>
          <a:p>
            <a:r>
              <a:rPr lang="en-US" sz="1400" dirty="0"/>
              <a:t>If you are really lucky, there might even be a connection from the outer circle directly to the decision maker that you didn’t know about (so they move to the middle circle). One way in might be the media, because they influence people in the second circle, but might not be in that circle. </a:t>
            </a:r>
          </a:p>
        </p:txBody>
      </p:sp>
      <p:sp>
        <p:nvSpPr>
          <p:cNvPr id="3" name="Date Placeholder 3"/>
          <p:cNvSpPr txBox="1">
            <a:spLocks/>
          </p:cNvSpPr>
          <p:nvPr/>
        </p:nvSpPr>
        <p:spPr>
          <a:xfrm>
            <a:off x="457200" y="6381328"/>
            <a:ext cx="2133600" cy="365125"/>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#biking4health	</a:t>
            </a:r>
          </a:p>
        </p:txBody>
      </p:sp>
      <p:sp>
        <p:nvSpPr>
          <p:cNvPr id="4" name="Footer Placeholder 4"/>
          <p:cNvSpPr txBox="1">
            <a:spLocks/>
          </p:cNvSpPr>
          <p:nvPr/>
        </p:nvSpPr>
        <p:spPr>
          <a:xfrm>
            <a:off x="3124200" y="6381328"/>
            <a:ext cx="2895600" cy="365125"/>
          </a:xfrm>
          <a:prstGeom prst="rect">
            <a:avLst/>
          </a:prstGeom>
        </p:spPr>
        <p:txBody>
          <a:bodyPr vert="horz" lIns="91440" tIns="45720" rIns="91440" bIns="45720" rtlCol="0" anchor="ctr"/>
          <a:lstStyle>
            <a:defPPr>
              <a:defRPr lang="fi-FI"/>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www.heatproject.eu</a:t>
            </a:r>
          </a:p>
        </p:txBody>
      </p:sp>
      <p:sp>
        <p:nvSpPr>
          <p:cNvPr id="5" name="Slide Number Placeholder 5"/>
          <p:cNvSpPr txBox="1">
            <a:spLocks/>
          </p:cNvSpPr>
          <p:nvPr/>
        </p:nvSpPr>
        <p:spPr>
          <a:xfrm>
            <a:off x="6553200" y="6381328"/>
            <a:ext cx="2133600" cy="365125"/>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a:t>#planningtogether</a:t>
            </a:r>
            <a:endParaRPr lang="fi-FI" sz="1400" dirty="0"/>
          </a:p>
        </p:txBody>
      </p:sp>
      <p:sp>
        <p:nvSpPr>
          <p:cNvPr id="6" name="TextBox 5"/>
          <p:cNvSpPr txBox="1"/>
          <p:nvPr/>
        </p:nvSpPr>
        <p:spPr>
          <a:xfrm>
            <a:off x="457199" y="476672"/>
            <a:ext cx="5981343" cy="2092881"/>
          </a:xfrm>
          <a:prstGeom prst="rect">
            <a:avLst/>
          </a:prstGeom>
          <a:noFill/>
        </p:spPr>
        <p:txBody>
          <a:bodyPr wrap="square" rtlCol="0">
            <a:spAutoFit/>
          </a:bodyPr>
          <a:lstStyle/>
          <a:p>
            <a:r>
              <a:rPr lang="en-US" sz="2600" b="1" dirty="0">
                <a:solidFill>
                  <a:srgbClr val="898989"/>
                </a:solidFill>
              </a:rPr>
              <a:t>Influence mapping: drawing the dots</a:t>
            </a:r>
            <a:endParaRPr lang="sl-SI" sz="2600" b="1" dirty="0">
              <a:solidFill>
                <a:srgbClr val="898989"/>
              </a:solidFill>
            </a:endParaRPr>
          </a:p>
          <a:p>
            <a:endParaRPr lang="sl-SI" sz="2600" b="1" dirty="0">
              <a:solidFill>
                <a:srgbClr val="898989"/>
              </a:solidFill>
            </a:endParaRPr>
          </a:p>
          <a:p>
            <a:endParaRPr lang="sl-SI" sz="2600" b="1" dirty="0">
              <a:solidFill>
                <a:srgbClr val="898989"/>
              </a:solidFill>
            </a:endParaRPr>
          </a:p>
          <a:p>
            <a:endParaRPr lang="sl-SI" sz="2600" b="1" dirty="0">
              <a:solidFill>
                <a:srgbClr val="898989"/>
              </a:solidFill>
            </a:endParaRPr>
          </a:p>
          <a:p>
            <a:endParaRPr lang="fi-FI" sz="2600" b="1" dirty="0">
              <a:solidFill>
                <a:srgbClr val="898989"/>
              </a:solidFill>
            </a:endParaRPr>
          </a:p>
        </p:txBody>
      </p:sp>
      <p:sp>
        <p:nvSpPr>
          <p:cNvPr id="9" name="TextBox 1">
            <a:extLst>
              <a:ext uri="{FF2B5EF4-FFF2-40B4-BE49-F238E27FC236}">
                <a16:creationId xmlns:a16="http://schemas.microsoft.com/office/drawing/2014/main" id="{F9EB2FCD-543A-BB40-8347-A1203F065308}"/>
              </a:ext>
            </a:extLst>
          </p:cNvPr>
          <p:cNvSpPr txBox="1"/>
          <p:nvPr/>
        </p:nvSpPr>
        <p:spPr>
          <a:xfrm>
            <a:off x="5351173" y="3438846"/>
            <a:ext cx="1526147" cy="300082"/>
          </a:xfrm>
          <a:prstGeom prst="rect">
            <a:avLst/>
          </a:prstGeom>
          <a:noFill/>
        </p:spPr>
        <p:txBody>
          <a:bodyPr wrap="square" rtlCol="0">
            <a:spAutoFit/>
          </a:bodyPr>
          <a:lstStyle/>
          <a:p>
            <a:r>
              <a:rPr lang="en-US" sz="1350" b="1" dirty="0">
                <a:solidFill>
                  <a:srgbClr val="00B050"/>
                </a:solidFill>
              </a:rPr>
              <a:t>Decision maker</a:t>
            </a:r>
          </a:p>
        </p:txBody>
      </p:sp>
      <p:sp>
        <p:nvSpPr>
          <p:cNvPr id="11" name="TextBox 13">
            <a:extLst>
              <a:ext uri="{FF2B5EF4-FFF2-40B4-BE49-F238E27FC236}">
                <a16:creationId xmlns:a16="http://schemas.microsoft.com/office/drawing/2014/main" id="{3A357DDD-D83A-0E44-B649-D16DBA7106CE}"/>
              </a:ext>
            </a:extLst>
          </p:cNvPr>
          <p:cNvSpPr txBox="1"/>
          <p:nvPr/>
        </p:nvSpPr>
        <p:spPr>
          <a:xfrm>
            <a:off x="5306182" y="1754566"/>
            <a:ext cx="1526147" cy="300082"/>
          </a:xfrm>
          <a:prstGeom prst="rect">
            <a:avLst/>
          </a:prstGeom>
          <a:noFill/>
        </p:spPr>
        <p:txBody>
          <a:bodyPr wrap="square" rtlCol="0">
            <a:spAutoFit/>
          </a:bodyPr>
          <a:lstStyle/>
          <a:p>
            <a:r>
              <a:rPr lang="en-US" sz="1350" b="1" dirty="0">
                <a:solidFill>
                  <a:srgbClr val="00B050"/>
                </a:solidFill>
              </a:rPr>
              <a:t>Interest group</a:t>
            </a:r>
          </a:p>
        </p:txBody>
      </p:sp>
      <p:grpSp>
        <p:nvGrpSpPr>
          <p:cNvPr id="12" name="Group 14">
            <a:extLst>
              <a:ext uri="{FF2B5EF4-FFF2-40B4-BE49-F238E27FC236}">
                <a16:creationId xmlns:a16="http://schemas.microsoft.com/office/drawing/2014/main" id="{77FF654F-26D3-3F4B-B88D-5A35F7A58077}"/>
              </a:ext>
            </a:extLst>
          </p:cNvPr>
          <p:cNvGrpSpPr/>
          <p:nvPr/>
        </p:nvGrpSpPr>
        <p:grpSpPr>
          <a:xfrm>
            <a:off x="4935829" y="2644193"/>
            <a:ext cx="212501" cy="173865"/>
            <a:chOff x="6632620" y="2524259"/>
            <a:chExt cx="283335" cy="231820"/>
          </a:xfrm>
        </p:grpSpPr>
        <p:cxnSp>
          <p:nvCxnSpPr>
            <p:cNvPr id="13" name="Straight Connector 15">
              <a:extLst>
                <a:ext uri="{FF2B5EF4-FFF2-40B4-BE49-F238E27FC236}">
                  <a16:creationId xmlns:a16="http://schemas.microsoft.com/office/drawing/2014/main" id="{C444FA89-819B-3F47-B556-F75D42F8A1A6}"/>
                </a:ext>
              </a:extLst>
            </p:cNvPr>
            <p:cNvCxnSpPr/>
            <p:nvPr/>
          </p:nvCxnSpPr>
          <p:spPr>
            <a:xfrm>
              <a:off x="6632620" y="2524259"/>
              <a:ext cx="283335" cy="23182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4" name="Straight Connector 16">
              <a:extLst>
                <a:ext uri="{FF2B5EF4-FFF2-40B4-BE49-F238E27FC236}">
                  <a16:creationId xmlns:a16="http://schemas.microsoft.com/office/drawing/2014/main" id="{27E47B03-3FE8-7340-8242-D51061B31E70}"/>
                </a:ext>
              </a:extLst>
            </p:cNvPr>
            <p:cNvCxnSpPr/>
            <p:nvPr/>
          </p:nvCxnSpPr>
          <p:spPr>
            <a:xfrm flipH="1">
              <a:off x="6645499" y="2524259"/>
              <a:ext cx="270456" cy="231820"/>
            </a:xfrm>
            <a:prstGeom prst="line">
              <a:avLst/>
            </a:prstGeom>
            <a:ln w="57150"/>
          </p:spPr>
          <p:style>
            <a:lnRef idx="1">
              <a:schemeClr val="accent1"/>
            </a:lnRef>
            <a:fillRef idx="0">
              <a:schemeClr val="accent1"/>
            </a:fillRef>
            <a:effectRef idx="0">
              <a:schemeClr val="accent1"/>
            </a:effectRef>
            <a:fontRef idx="minor">
              <a:schemeClr val="tx1"/>
            </a:fontRef>
          </p:style>
        </p:cxnSp>
      </p:grpSp>
      <p:grpSp>
        <p:nvGrpSpPr>
          <p:cNvPr id="15" name="Group 17">
            <a:extLst>
              <a:ext uri="{FF2B5EF4-FFF2-40B4-BE49-F238E27FC236}">
                <a16:creationId xmlns:a16="http://schemas.microsoft.com/office/drawing/2014/main" id="{FEE9AACF-31C6-794E-B142-CCA1D8A65F2D}"/>
              </a:ext>
            </a:extLst>
          </p:cNvPr>
          <p:cNvGrpSpPr/>
          <p:nvPr/>
        </p:nvGrpSpPr>
        <p:grpSpPr>
          <a:xfrm>
            <a:off x="4839237" y="3586966"/>
            <a:ext cx="212501" cy="173865"/>
            <a:chOff x="6632620" y="2524259"/>
            <a:chExt cx="283335" cy="231820"/>
          </a:xfrm>
        </p:grpSpPr>
        <p:cxnSp>
          <p:nvCxnSpPr>
            <p:cNvPr id="16" name="Straight Connector 18">
              <a:extLst>
                <a:ext uri="{FF2B5EF4-FFF2-40B4-BE49-F238E27FC236}">
                  <a16:creationId xmlns:a16="http://schemas.microsoft.com/office/drawing/2014/main" id="{85ADBB3E-1A99-F947-A17C-A04866E91E18}"/>
                </a:ext>
              </a:extLst>
            </p:cNvPr>
            <p:cNvCxnSpPr/>
            <p:nvPr/>
          </p:nvCxnSpPr>
          <p:spPr>
            <a:xfrm>
              <a:off x="6632620" y="2524259"/>
              <a:ext cx="283335" cy="23182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7" name="Straight Connector 19">
              <a:extLst>
                <a:ext uri="{FF2B5EF4-FFF2-40B4-BE49-F238E27FC236}">
                  <a16:creationId xmlns:a16="http://schemas.microsoft.com/office/drawing/2014/main" id="{898CBDEB-36BF-294B-836A-676CFF3AB6EA}"/>
                </a:ext>
              </a:extLst>
            </p:cNvPr>
            <p:cNvCxnSpPr/>
            <p:nvPr/>
          </p:nvCxnSpPr>
          <p:spPr>
            <a:xfrm flipH="1">
              <a:off x="6645499" y="2524259"/>
              <a:ext cx="270456" cy="231820"/>
            </a:xfrm>
            <a:prstGeom prst="line">
              <a:avLst/>
            </a:prstGeom>
            <a:ln w="57150"/>
          </p:spPr>
          <p:style>
            <a:lnRef idx="1">
              <a:schemeClr val="accent1"/>
            </a:lnRef>
            <a:fillRef idx="0">
              <a:schemeClr val="accent1"/>
            </a:fillRef>
            <a:effectRef idx="0">
              <a:schemeClr val="accent1"/>
            </a:effectRef>
            <a:fontRef idx="minor">
              <a:schemeClr val="tx1"/>
            </a:fontRef>
          </p:style>
        </p:cxnSp>
      </p:grpSp>
      <p:grpSp>
        <p:nvGrpSpPr>
          <p:cNvPr id="18" name="Group 20">
            <a:extLst>
              <a:ext uri="{FF2B5EF4-FFF2-40B4-BE49-F238E27FC236}">
                <a16:creationId xmlns:a16="http://schemas.microsoft.com/office/drawing/2014/main" id="{7DD3C2DA-FA24-9E43-8241-3763D02957BD}"/>
              </a:ext>
            </a:extLst>
          </p:cNvPr>
          <p:cNvGrpSpPr/>
          <p:nvPr/>
        </p:nvGrpSpPr>
        <p:grpSpPr>
          <a:xfrm>
            <a:off x="6682526" y="2855384"/>
            <a:ext cx="212501" cy="173865"/>
            <a:chOff x="6632620" y="2524259"/>
            <a:chExt cx="283335" cy="231820"/>
          </a:xfrm>
        </p:grpSpPr>
        <p:cxnSp>
          <p:nvCxnSpPr>
            <p:cNvPr id="19" name="Straight Connector 21">
              <a:extLst>
                <a:ext uri="{FF2B5EF4-FFF2-40B4-BE49-F238E27FC236}">
                  <a16:creationId xmlns:a16="http://schemas.microsoft.com/office/drawing/2014/main" id="{8AF31D36-6CE0-4E42-82DA-F0989E4AFDB5}"/>
                </a:ext>
              </a:extLst>
            </p:cNvPr>
            <p:cNvCxnSpPr/>
            <p:nvPr/>
          </p:nvCxnSpPr>
          <p:spPr>
            <a:xfrm>
              <a:off x="6632620" y="2524259"/>
              <a:ext cx="283335" cy="23182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0" name="Straight Connector 22">
              <a:extLst>
                <a:ext uri="{FF2B5EF4-FFF2-40B4-BE49-F238E27FC236}">
                  <a16:creationId xmlns:a16="http://schemas.microsoft.com/office/drawing/2014/main" id="{D1F4F8BD-BCDA-2A41-A938-5ACD3F7E7DCE}"/>
                </a:ext>
              </a:extLst>
            </p:cNvPr>
            <p:cNvCxnSpPr/>
            <p:nvPr/>
          </p:nvCxnSpPr>
          <p:spPr>
            <a:xfrm flipH="1">
              <a:off x="6645499" y="2524259"/>
              <a:ext cx="270456" cy="231820"/>
            </a:xfrm>
            <a:prstGeom prst="line">
              <a:avLst/>
            </a:prstGeom>
            <a:ln w="57150"/>
          </p:spPr>
          <p:style>
            <a:lnRef idx="1">
              <a:schemeClr val="accent1"/>
            </a:lnRef>
            <a:fillRef idx="0">
              <a:schemeClr val="accent1"/>
            </a:fillRef>
            <a:effectRef idx="0">
              <a:schemeClr val="accent1"/>
            </a:effectRef>
            <a:fontRef idx="minor">
              <a:schemeClr val="tx1"/>
            </a:fontRef>
          </p:style>
        </p:cxnSp>
      </p:grpSp>
      <p:grpSp>
        <p:nvGrpSpPr>
          <p:cNvPr id="21" name="Group 23">
            <a:extLst>
              <a:ext uri="{FF2B5EF4-FFF2-40B4-BE49-F238E27FC236}">
                <a16:creationId xmlns:a16="http://schemas.microsoft.com/office/drawing/2014/main" id="{CECB4FC4-1A18-FA4B-A161-3E1C02BDC65C}"/>
              </a:ext>
            </a:extLst>
          </p:cNvPr>
          <p:cNvGrpSpPr/>
          <p:nvPr/>
        </p:nvGrpSpPr>
        <p:grpSpPr>
          <a:xfrm>
            <a:off x="6350341" y="4561415"/>
            <a:ext cx="212501" cy="173865"/>
            <a:chOff x="6632620" y="2524259"/>
            <a:chExt cx="283335" cy="231820"/>
          </a:xfrm>
        </p:grpSpPr>
        <p:cxnSp>
          <p:nvCxnSpPr>
            <p:cNvPr id="22" name="Straight Connector 24">
              <a:extLst>
                <a:ext uri="{FF2B5EF4-FFF2-40B4-BE49-F238E27FC236}">
                  <a16:creationId xmlns:a16="http://schemas.microsoft.com/office/drawing/2014/main" id="{4A694E90-A322-8B48-A870-C5F7FEE6E636}"/>
                </a:ext>
              </a:extLst>
            </p:cNvPr>
            <p:cNvCxnSpPr/>
            <p:nvPr/>
          </p:nvCxnSpPr>
          <p:spPr>
            <a:xfrm>
              <a:off x="6632620" y="2524259"/>
              <a:ext cx="283335" cy="23182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3" name="Straight Connector 25">
              <a:extLst>
                <a:ext uri="{FF2B5EF4-FFF2-40B4-BE49-F238E27FC236}">
                  <a16:creationId xmlns:a16="http://schemas.microsoft.com/office/drawing/2014/main" id="{6E642730-FE47-6148-A59F-FA6216EC0BCA}"/>
                </a:ext>
              </a:extLst>
            </p:cNvPr>
            <p:cNvCxnSpPr/>
            <p:nvPr/>
          </p:nvCxnSpPr>
          <p:spPr>
            <a:xfrm flipH="1">
              <a:off x="6645499" y="2524259"/>
              <a:ext cx="270456" cy="231820"/>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24" name="TextBox 5">
            <a:extLst>
              <a:ext uri="{FF2B5EF4-FFF2-40B4-BE49-F238E27FC236}">
                <a16:creationId xmlns:a16="http://schemas.microsoft.com/office/drawing/2014/main" id="{8077333A-A1DF-9041-963E-CE2D6685F04E}"/>
              </a:ext>
            </a:extLst>
          </p:cNvPr>
          <p:cNvSpPr txBox="1"/>
          <p:nvPr/>
        </p:nvSpPr>
        <p:spPr>
          <a:xfrm>
            <a:off x="6536365" y="5317973"/>
            <a:ext cx="500666" cy="369332"/>
          </a:xfrm>
          <a:prstGeom prst="rect">
            <a:avLst/>
          </a:prstGeom>
          <a:noFill/>
        </p:spPr>
        <p:txBody>
          <a:bodyPr wrap="square" rtlCol="0">
            <a:spAutoFit/>
          </a:bodyPr>
          <a:lstStyle/>
          <a:p>
            <a:r>
              <a:rPr lang="en-US" b="1" dirty="0">
                <a:solidFill>
                  <a:srgbClr val="FF0000"/>
                </a:solidFill>
              </a:rPr>
              <a:t>A</a:t>
            </a:r>
          </a:p>
        </p:txBody>
      </p:sp>
      <p:cxnSp>
        <p:nvCxnSpPr>
          <p:cNvPr id="25" name="Straight Arrow Connector 7">
            <a:extLst>
              <a:ext uri="{FF2B5EF4-FFF2-40B4-BE49-F238E27FC236}">
                <a16:creationId xmlns:a16="http://schemas.microsoft.com/office/drawing/2014/main" id="{12A3EC0F-63AA-E543-8D6D-9E3B648731CD}"/>
              </a:ext>
            </a:extLst>
          </p:cNvPr>
          <p:cNvCxnSpPr/>
          <p:nvPr/>
        </p:nvCxnSpPr>
        <p:spPr>
          <a:xfrm flipH="1" flipV="1">
            <a:off x="6438543" y="3705282"/>
            <a:ext cx="393786" cy="10031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6" name="Curved Connector 28">
            <a:extLst>
              <a:ext uri="{FF2B5EF4-FFF2-40B4-BE49-F238E27FC236}">
                <a16:creationId xmlns:a16="http://schemas.microsoft.com/office/drawing/2014/main" id="{80A4C990-D409-BF49-ABC6-9A890EB5D325}"/>
              </a:ext>
            </a:extLst>
          </p:cNvPr>
          <p:cNvCxnSpPr/>
          <p:nvPr/>
        </p:nvCxnSpPr>
        <p:spPr>
          <a:xfrm rot="5400000" flipH="1" flipV="1">
            <a:off x="6132700" y="4571546"/>
            <a:ext cx="1408131" cy="250022"/>
          </a:xfrm>
          <a:prstGeom prst="curvedConnector3">
            <a:avLst/>
          </a:prstGeom>
          <a:ln w="19050">
            <a:tailEnd type="triangle"/>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D5F0E3E9-3BB7-064D-8FE3-0104F006F8C3}"/>
              </a:ext>
            </a:extLst>
          </p:cNvPr>
          <p:cNvSpPr txBox="1"/>
          <p:nvPr/>
        </p:nvSpPr>
        <p:spPr>
          <a:xfrm>
            <a:off x="6801742" y="3646242"/>
            <a:ext cx="500666" cy="369332"/>
          </a:xfrm>
          <a:prstGeom prst="rect">
            <a:avLst/>
          </a:prstGeom>
          <a:noFill/>
        </p:spPr>
        <p:txBody>
          <a:bodyPr wrap="square" rtlCol="0">
            <a:spAutoFit/>
          </a:bodyPr>
          <a:lstStyle/>
          <a:p>
            <a:r>
              <a:rPr lang="en-US" b="1" dirty="0">
                <a:solidFill>
                  <a:srgbClr val="FF0000"/>
                </a:solidFill>
              </a:rPr>
              <a:t>B</a:t>
            </a:r>
          </a:p>
        </p:txBody>
      </p:sp>
    </p:spTree>
    <p:extLst>
      <p:ext uri="{BB962C8B-B14F-4D97-AF65-F5344CB8AC3E}">
        <p14:creationId xmlns:p14="http://schemas.microsoft.com/office/powerpoint/2010/main" val="14058714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9404" y="1600200"/>
            <a:ext cx="8117396" cy="4525963"/>
          </a:xfrm>
        </p:spPr>
        <p:txBody>
          <a:bodyPr>
            <a:normAutofit fontScale="77500" lnSpcReduction="20000"/>
          </a:bodyPr>
          <a:lstStyle/>
          <a:p>
            <a:pPr>
              <a:defRPr/>
            </a:pPr>
            <a:r>
              <a:rPr lang="en-US" altLang="en-US" dirty="0">
                <a:cs typeface="Arial" charset="0"/>
              </a:rPr>
              <a:t>ECF’s national members show some good practices in advocacy and here are some of the success stories. One of them is </a:t>
            </a:r>
            <a:r>
              <a:rPr lang="en-US" altLang="en-US" dirty="0" err="1">
                <a:cs typeface="Arial" charset="0"/>
              </a:rPr>
              <a:t>ConBici</a:t>
            </a:r>
            <a:r>
              <a:rPr lang="en-US" altLang="en-US" dirty="0">
                <a:cs typeface="Arial" charset="0"/>
              </a:rPr>
              <a:t> from Spain, who build a great </a:t>
            </a:r>
            <a:r>
              <a:rPr lang="en-US" altLang="en-US" b="1" dirty="0">
                <a:cs typeface="Arial" charset="0"/>
              </a:rPr>
              <a:t>partnership alliance </a:t>
            </a:r>
            <a:r>
              <a:rPr lang="en-US" altLang="en-US" dirty="0">
                <a:cs typeface="Arial" charset="0"/>
              </a:rPr>
              <a:t>on cycling in 2014 and this alliance is still existing today.</a:t>
            </a:r>
          </a:p>
          <a:p>
            <a:endParaRPr lang="en-US" dirty="0"/>
          </a:p>
          <a:p>
            <a:r>
              <a:rPr lang="en-US" dirty="0" err="1"/>
              <a:t>ConBici</a:t>
            </a:r>
            <a:r>
              <a:rPr lang="en-US" dirty="0"/>
              <a:t> played a leading role in forming the </a:t>
            </a:r>
            <a:r>
              <a:rPr lang="en-US" b="1" dirty="0"/>
              <a:t>National Cycling Council </a:t>
            </a:r>
            <a:r>
              <a:rPr lang="en-US" dirty="0"/>
              <a:t>(</a:t>
            </a:r>
            <a:r>
              <a:rPr lang="en-US" i="1" dirty="0"/>
              <a:t>Mesa Nacional de la </a:t>
            </a:r>
            <a:r>
              <a:rPr lang="en-US" i="1" dirty="0" err="1"/>
              <a:t>Bicicleta</a:t>
            </a:r>
            <a:r>
              <a:rPr lang="en-US" dirty="0"/>
              <a:t>-</a:t>
            </a:r>
            <a:r>
              <a:rPr lang="en-US" i="1" dirty="0"/>
              <a:t>MNB</a:t>
            </a:r>
            <a:r>
              <a:rPr lang="en-US" dirty="0"/>
              <a:t>) during 2014. The council is composed of various user organizations, legal specialists, and business associations. For this, </a:t>
            </a:r>
            <a:r>
              <a:rPr lang="en-US" dirty="0" err="1"/>
              <a:t>ConBici</a:t>
            </a:r>
            <a:r>
              <a:rPr lang="en-US" dirty="0"/>
              <a:t> introduced council members to political groups in the Spanish parliament.</a:t>
            </a:r>
          </a:p>
          <a:p>
            <a:endParaRPr lang="en-US" dirty="0"/>
          </a:p>
          <a:p>
            <a:r>
              <a:rPr lang="en-US" dirty="0"/>
              <a:t>The national cycling council has 12 objectives on which they work together to promote cycling in Spain. Because all or some these </a:t>
            </a:r>
            <a:r>
              <a:rPr lang="en-US" b="1" dirty="0"/>
              <a:t>goals are important for each of the parties </a:t>
            </a:r>
            <a:r>
              <a:rPr lang="en-US" dirty="0"/>
              <a:t>involved in the network, they will participate actively. So in order to build such an alliance, you need to make sure that you look for the </a:t>
            </a:r>
            <a:r>
              <a:rPr lang="en-US" b="1" dirty="0"/>
              <a:t>right partners </a:t>
            </a:r>
            <a:r>
              <a:rPr lang="en-US" dirty="0"/>
              <a:t>who also want to work on the </a:t>
            </a:r>
            <a:r>
              <a:rPr lang="en-US" b="1" dirty="0"/>
              <a:t>same goals </a:t>
            </a:r>
            <a:r>
              <a:rPr lang="en-US" dirty="0"/>
              <a:t>and who have the same objectives that you want to reach, even if you try to reach them in a different way.</a:t>
            </a:r>
          </a:p>
        </p:txBody>
      </p:sp>
      <p:sp>
        <p:nvSpPr>
          <p:cNvPr id="3" name="Date Placeholder 3"/>
          <p:cNvSpPr txBox="1">
            <a:spLocks/>
          </p:cNvSpPr>
          <p:nvPr/>
        </p:nvSpPr>
        <p:spPr>
          <a:xfrm>
            <a:off x="457200" y="6381328"/>
            <a:ext cx="2133600" cy="365125"/>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#biking4health	</a:t>
            </a:r>
          </a:p>
        </p:txBody>
      </p:sp>
      <p:sp>
        <p:nvSpPr>
          <p:cNvPr id="4" name="Footer Placeholder 4"/>
          <p:cNvSpPr txBox="1">
            <a:spLocks/>
          </p:cNvSpPr>
          <p:nvPr/>
        </p:nvSpPr>
        <p:spPr>
          <a:xfrm>
            <a:off x="3124200" y="6381328"/>
            <a:ext cx="2895600" cy="365125"/>
          </a:xfrm>
          <a:prstGeom prst="rect">
            <a:avLst/>
          </a:prstGeom>
        </p:spPr>
        <p:txBody>
          <a:bodyPr vert="horz" lIns="91440" tIns="45720" rIns="91440" bIns="45720" rtlCol="0" anchor="ctr"/>
          <a:lstStyle>
            <a:defPPr>
              <a:defRPr lang="fi-FI"/>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www.heatproject.eu</a:t>
            </a:r>
          </a:p>
        </p:txBody>
      </p:sp>
      <p:sp>
        <p:nvSpPr>
          <p:cNvPr id="5" name="Slide Number Placeholder 5"/>
          <p:cNvSpPr txBox="1">
            <a:spLocks/>
          </p:cNvSpPr>
          <p:nvPr/>
        </p:nvSpPr>
        <p:spPr>
          <a:xfrm>
            <a:off x="6553200" y="6381328"/>
            <a:ext cx="2133600" cy="365125"/>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a:t>#planningtogether</a:t>
            </a:r>
            <a:endParaRPr lang="fi-FI" sz="1400" dirty="0"/>
          </a:p>
        </p:txBody>
      </p:sp>
      <p:sp>
        <p:nvSpPr>
          <p:cNvPr id="6" name="TextBox 5"/>
          <p:cNvSpPr txBox="1"/>
          <p:nvPr/>
        </p:nvSpPr>
        <p:spPr>
          <a:xfrm>
            <a:off x="457200" y="476672"/>
            <a:ext cx="4690864" cy="892552"/>
          </a:xfrm>
          <a:prstGeom prst="rect">
            <a:avLst/>
          </a:prstGeom>
          <a:noFill/>
        </p:spPr>
        <p:txBody>
          <a:bodyPr wrap="square" rtlCol="0">
            <a:spAutoFit/>
          </a:bodyPr>
          <a:lstStyle/>
          <a:p>
            <a:r>
              <a:rPr lang="en-US" sz="2600" b="1" dirty="0">
                <a:solidFill>
                  <a:srgbClr val="898989"/>
                </a:solidFill>
              </a:rPr>
              <a:t>Example – Partnership Alliance</a:t>
            </a:r>
            <a:endParaRPr lang="sl-SI" sz="2600" b="1" dirty="0">
              <a:solidFill>
                <a:srgbClr val="898989"/>
              </a:solidFill>
            </a:endParaRPr>
          </a:p>
          <a:p>
            <a:endParaRPr lang="sl-SI" sz="2600" b="1" dirty="0">
              <a:solidFill>
                <a:srgbClr val="898989"/>
              </a:solidFill>
            </a:endParaRPr>
          </a:p>
        </p:txBody>
      </p:sp>
    </p:spTree>
    <p:extLst>
      <p:ext uri="{BB962C8B-B14F-4D97-AF65-F5344CB8AC3E}">
        <p14:creationId xmlns:p14="http://schemas.microsoft.com/office/powerpoint/2010/main" val="400917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9404" y="1600200"/>
            <a:ext cx="8117396" cy="4525963"/>
          </a:xfrm>
        </p:spPr>
        <p:txBody>
          <a:bodyPr>
            <a:normAutofit fontScale="92500" lnSpcReduction="20000"/>
          </a:bodyPr>
          <a:lstStyle/>
          <a:p>
            <a:pPr marL="214313" indent="-214313"/>
            <a:r>
              <a:rPr lang="en-US" dirty="0"/>
              <a:t>In an individual campaign or policy work, a stakeholder map is one of the most powerful tools.</a:t>
            </a:r>
          </a:p>
          <a:p>
            <a:pPr marL="214313" indent="-214313"/>
            <a:r>
              <a:rPr lang="en-US" dirty="0"/>
              <a:t>Always focus on the stakeholders with the power and influence to change first, try to think of ways how you can gain their interest.</a:t>
            </a:r>
          </a:p>
          <a:p>
            <a:pPr marL="214313" indent="-214313"/>
            <a:r>
              <a:rPr lang="en-US" dirty="0"/>
              <a:t>Try to think outside the box when mapping your stakeholders and do not just map the well known stakeholders you already working with.</a:t>
            </a:r>
          </a:p>
          <a:p>
            <a:pPr marL="214313" indent="-214313"/>
            <a:r>
              <a:rPr lang="en-US" dirty="0"/>
              <a:t>Alongside individuals and organizations, one can consider ongoing initiatives and processes influencing outcomes.</a:t>
            </a:r>
          </a:p>
          <a:p>
            <a:pPr marL="214313" indent="-214313"/>
            <a:r>
              <a:rPr lang="en-US" dirty="0"/>
              <a:t>Another way of mapping stakeholders is influence mapping, this has a clear focus on the individual or party that has the influence and the direct lines towards that person.</a:t>
            </a:r>
          </a:p>
          <a:p>
            <a:pPr marL="214313" indent="-214313"/>
            <a:r>
              <a:rPr lang="en-US" dirty="0"/>
              <a:t>Combine stakeholder mapping with the policy window, always focus on the right timing when approaching the person that has the influence.</a:t>
            </a:r>
          </a:p>
          <a:p>
            <a:endParaRPr lang="fi-FI" dirty="0"/>
          </a:p>
        </p:txBody>
      </p:sp>
      <p:sp>
        <p:nvSpPr>
          <p:cNvPr id="3" name="Date Placeholder 3"/>
          <p:cNvSpPr txBox="1">
            <a:spLocks/>
          </p:cNvSpPr>
          <p:nvPr/>
        </p:nvSpPr>
        <p:spPr>
          <a:xfrm>
            <a:off x="457200" y="6381328"/>
            <a:ext cx="2133600" cy="365125"/>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#biking4health	</a:t>
            </a:r>
          </a:p>
        </p:txBody>
      </p:sp>
      <p:sp>
        <p:nvSpPr>
          <p:cNvPr id="4" name="Footer Placeholder 4"/>
          <p:cNvSpPr txBox="1">
            <a:spLocks/>
          </p:cNvSpPr>
          <p:nvPr/>
        </p:nvSpPr>
        <p:spPr>
          <a:xfrm>
            <a:off x="3124200" y="6381328"/>
            <a:ext cx="2895600" cy="365125"/>
          </a:xfrm>
          <a:prstGeom prst="rect">
            <a:avLst/>
          </a:prstGeom>
        </p:spPr>
        <p:txBody>
          <a:bodyPr vert="horz" lIns="91440" tIns="45720" rIns="91440" bIns="45720" rtlCol="0" anchor="ctr"/>
          <a:lstStyle>
            <a:defPPr>
              <a:defRPr lang="fi-FI"/>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www.heatproject.eu</a:t>
            </a:r>
          </a:p>
        </p:txBody>
      </p:sp>
      <p:sp>
        <p:nvSpPr>
          <p:cNvPr id="5" name="Slide Number Placeholder 5"/>
          <p:cNvSpPr txBox="1">
            <a:spLocks/>
          </p:cNvSpPr>
          <p:nvPr/>
        </p:nvSpPr>
        <p:spPr>
          <a:xfrm>
            <a:off x="6553200" y="6381328"/>
            <a:ext cx="2133600" cy="365125"/>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a:t>#planningtogether</a:t>
            </a:r>
            <a:endParaRPr lang="fi-FI" sz="1400" dirty="0"/>
          </a:p>
        </p:txBody>
      </p:sp>
      <p:sp>
        <p:nvSpPr>
          <p:cNvPr id="6" name="TextBox 5"/>
          <p:cNvSpPr txBox="1"/>
          <p:nvPr/>
        </p:nvSpPr>
        <p:spPr>
          <a:xfrm>
            <a:off x="457200" y="476672"/>
            <a:ext cx="4690864" cy="492443"/>
          </a:xfrm>
          <a:prstGeom prst="rect">
            <a:avLst/>
          </a:prstGeom>
          <a:noFill/>
        </p:spPr>
        <p:txBody>
          <a:bodyPr wrap="square" rtlCol="0">
            <a:spAutoFit/>
          </a:bodyPr>
          <a:lstStyle/>
          <a:p>
            <a:r>
              <a:rPr lang="en-US" sz="2600" b="1" dirty="0">
                <a:solidFill>
                  <a:srgbClr val="898989"/>
                </a:solidFill>
              </a:rPr>
              <a:t>Wrap up</a:t>
            </a:r>
            <a:endParaRPr lang="sl-SI" sz="2600" b="1" dirty="0">
              <a:solidFill>
                <a:srgbClr val="898989"/>
              </a:solidFill>
            </a:endParaRPr>
          </a:p>
        </p:txBody>
      </p:sp>
    </p:spTree>
    <p:extLst>
      <p:ext uri="{BB962C8B-B14F-4D97-AF65-F5344CB8AC3E}">
        <p14:creationId xmlns:p14="http://schemas.microsoft.com/office/powerpoint/2010/main" val="30467867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9404" y="1340768"/>
            <a:ext cx="8117396" cy="4525963"/>
          </a:xfrm>
        </p:spPr>
        <p:txBody>
          <a:bodyPr>
            <a:normAutofit fontScale="77500" lnSpcReduction="20000"/>
          </a:bodyPr>
          <a:lstStyle/>
          <a:p>
            <a:pPr>
              <a:defRPr/>
            </a:pPr>
            <a:r>
              <a:rPr lang="en-US" altLang="en-US" dirty="0">
                <a:cs typeface="Arial" charset="0"/>
              </a:rPr>
              <a:t>After reading the content of this presentation you have the information you need to </a:t>
            </a:r>
            <a:r>
              <a:rPr lang="en-US" altLang="en-US" b="1" dirty="0">
                <a:cs typeface="Arial" charset="0"/>
              </a:rPr>
              <a:t>map your own stakeholders </a:t>
            </a:r>
            <a:r>
              <a:rPr lang="en-US" altLang="en-US" dirty="0">
                <a:cs typeface="Arial" charset="0"/>
              </a:rPr>
              <a:t>to see who is most important to target to reach your goal. You now get the chance to put this theory into </a:t>
            </a:r>
            <a:r>
              <a:rPr lang="en-US" altLang="en-US" b="1" dirty="0">
                <a:cs typeface="Arial" charset="0"/>
              </a:rPr>
              <a:t>ACTION.</a:t>
            </a:r>
            <a:endParaRPr lang="en-US" altLang="en-US" dirty="0">
              <a:cs typeface="Arial" charset="0"/>
            </a:endParaRPr>
          </a:p>
          <a:p>
            <a:pPr>
              <a:defRPr/>
            </a:pPr>
            <a:r>
              <a:rPr lang="en-US" altLang="en-US" dirty="0">
                <a:cs typeface="Arial" charset="0"/>
              </a:rPr>
              <a:t>Take the </a:t>
            </a:r>
            <a:r>
              <a:rPr lang="en-US" altLang="en-US" b="1" dirty="0">
                <a:cs typeface="Arial" charset="0"/>
              </a:rPr>
              <a:t>campaigns and policy change solutions</a:t>
            </a:r>
            <a:r>
              <a:rPr lang="en-US" altLang="en-US" dirty="0">
                <a:cs typeface="Arial" charset="0"/>
              </a:rPr>
              <a:t> that we are looking for in the HEAT-project. </a:t>
            </a:r>
          </a:p>
          <a:p>
            <a:pPr>
              <a:defRPr/>
            </a:pPr>
            <a:r>
              <a:rPr lang="en-US" altLang="en-US" dirty="0">
                <a:cs typeface="Arial" charset="0"/>
              </a:rPr>
              <a:t>To really get that campaign working or to make the policy change, you need to influence the right people. Use the </a:t>
            </a:r>
            <a:r>
              <a:rPr lang="en-US" altLang="en-US" b="1" dirty="0">
                <a:cs typeface="Arial" charset="0"/>
              </a:rPr>
              <a:t>stakeholder mapping grid </a:t>
            </a:r>
            <a:r>
              <a:rPr lang="en-US" altLang="en-US" dirty="0">
                <a:cs typeface="Arial" charset="0"/>
              </a:rPr>
              <a:t>to map your stakeholders and brainstorm with your colleagues on the stakeholder map. The most effective way to do the mapping is to use paper, pens and post-its but to collect the information in a comprehensive way please use the attached excel document during or after the exercise. </a:t>
            </a:r>
          </a:p>
          <a:p>
            <a:pPr>
              <a:defRPr/>
            </a:pPr>
            <a:r>
              <a:rPr lang="en-US" dirty="0"/>
              <a:t>Try to determine where the different stakeholders are at the moment and what policies, context, culture and climate are affecting them.</a:t>
            </a:r>
            <a:endParaRPr lang="en-US" altLang="en-US" dirty="0">
              <a:cs typeface="Arial" charset="0"/>
            </a:endParaRPr>
          </a:p>
          <a:p>
            <a:pPr>
              <a:defRPr/>
            </a:pPr>
            <a:r>
              <a:rPr lang="en-US" altLang="en-US" dirty="0">
                <a:cs typeface="Arial" charset="0"/>
              </a:rPr>
              <a:t>Start with looking at the </a:t>
            </a:r>
            <a:r>
              <a:rPr lang="en-US" altLang="en-US" b="1" dirty="0">
                <a:cs typeface="Arial" charset="0"/>
              </a:rPr>
              <a:t>people in power</a:t>
            </a:r>
            <a:r>
              <a:rPr lang="en-US" altLang="en-US" dirty="0">
                <a:cs typeface="Arial" charset="0"/>
              </a:rPr>
              <a:t>, the people that have the influence and map them on the grid.</a:t>
            </a:r>
          </a:p>
          <a:p>
            <a:pPr>
              <a:defRPr/>
            </a:pPr>
            <a:r>
              <a:rPr lang="en-US" altLang="en-US" dirty="0">
                <a:cs typeface="Arial" charset="0"/>
              </a:rPr>
              <a:t>Try to map those same persons according to </a:t>
            </a:r>
            <a:r>
              <a:rPr lang="en-US" altLang="en-US" b="1" dirty="0">
                <a:cs typeface="Arial" charset="0"/>
              </a:rPr>
              <a:t>their interest in the topic</a:t>
            </a:r>
            <a:r>
              <a:rPr lang="en-US" altLang="en-US" dirty="0">
                <a:cs typeface="Arial" charset="0"/>
              </a:rPr>
              <a:t>.</a:t>
            </a:r>
          </a:p>
          <a:p>
            <a:pPr>
              <a:defRPr/>
            </a:pPr>
            <a:endParaRPr lang="en-US" altLang="en-US" b="1" dirty="0">
              <a:cs typeface="Arial" charset="0"/>
            </a:endParaRPr>
          </a:p>
          <a:p>
            <a:pPr>
              <a:defRPr/>
            </a:pPr>
            <a:endParaRPr lang="en-US" altLang="en-US" dirty="0"/>
          </a:p>
        </p:txBody>
      </p:sp>
      <p:sp>
        <p:nvSpPr>
          <p:cNvPr id="3" name="Date Placeholder 3"/>
          <p:cNvSpPr txBox="1">
            <a:spLocks/>
          </p:cNvSpPr>
          <p:nvPr/>
        </p:nvSpPr>
        <p:spPr>
          <a:xfrm>
            <a:off x="457200" y="6381328"/>
            <a:ext cx="2133600" cy="365125"/>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#biking4health	</a:t>
            </a:r>
          </a:p>
        </p:txBody>
      </p:sp>
      <p:sp>
        <p:nvSpPr>
          <p:cNvPr id="4" name="Footer Placeholder 4"/>
          <p:cNvSpPr txBox="1">
            <a:spLocks/>
          </p:cNvSpPr>
          <p:nvPr/>
        </p:nvSpPr>
        <p:spPr>
          <a:xfrm>
            <a:off x="3124200" y="6381328"/>
            <a:ext cx="2895600" cy="365125"/>
          </a:xfrm>
          <a:prstGeom prst="rect">
            <a:avLst/>
          </a:prstGeom>
        </p:spPr>
        <p:txBody>
          <a:bodyPr vert="horz" lIns="91440" tIns="45720" rIns="91440" bIns="45720" rtlCol="0" anchor="ctr"/>
          <a:lstStyle>
            <a:defPPr>
              <a:defRPr lang="fi-FI"/>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www.heatproject.eu</a:t>
            </a:r>
          </a:p>
        </p:txBody>
      </p:sp>
      <p:sp>
        <p:nvSpPr>
          <p:cNvPr id="5" name="Slide Number Placeholder 5"/>
          <p:cNvSpPr txBox="1">
            <a:spLocks/>
          </p:cNvSpPr>
          <p:nvPr/>
        </p:nvSpPr>
        <p:spPr>
          <a:xfrm>
            <a:off x="6553200" y="6381328"/>
            <a:ext cx="2133600" cy="365125"/>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a:t>#planningtogether</a:t>
            </a:r>
            <a:endParaRPr lang="fi-FI" sz="1400" dirty="0"/>
          </a:p>
        </p:txBody>
      </p:sp>
      <p:sp>
        <p:nvSpPr>
          <p:cNvPr id="6" name="TextBox 5"/>
          <p:cNvSpPr txBox="1"/>
          <p:nvPr/>
        </p:nvSpPr>
        <p:spPr>
          <a:xfrm>
            <a:off x="457200" y="476672"/>
            <a:ext cx="4690864" cy="492443"/>
          </a:xfrm>
          <a:prstGeom prst="rect">
            <a:avLst/>
          </a:prstGeom>
          <a:noFill/>
        </p:spPr>
        <p:txBody>
          <a:bodyPr wrap="square" rtlCol="0">
            <a:spAutoFit/>
          </a:bodyPr>
          <a:lstStyle/>
          <a:p>
            <a:r>
              <a:rPr lang="en-US" sz="2600" b="1" dirty="0">
                <a:solidFill>
                  <a:srgbClr val="898989"/>
                </a:solidFill>
              </a:rPr>
              <a:t>Next step</a:t>
            </a:r>
            <a:endParaRPr lang="sl-SI" sz="2600" b="1" dirty="0">
              <a:solidFill>
                <a:srgbClr val="898989"/>
              </a:solidFill>
            </a:endParaRPr>
          </a:p>
        </p:txBody>
      </p:sp>
      <p:sp>
        <p:nvSpPr>
          <p:cNvPr id="7" name="Rectangle 12">
            <a:extLst>
              <a:ext uri="{FF2B5EF4-FFF2-40B4-BE49-F238E27FC236}">
                <a16:creationId xmlns:a16="http://schemas.microsoft.com/office/drawing/2014/main" id="{35B2B86D-82B8-6B49-9B66-681CFCC30474}"/>
              </a:ext>
            </a:extLst>
          </p:cNvPr>
          <p:cNvSpPr/>
          <p:nvPr/>
        </p:nvSpPr>
        <p:spPr>
          <a:xfrm>
            <a:off x="2245643" y="5805264"/>
            <a:ext cx="4652714" cy="6085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Tips/Tricks</a:t>
            </a:r>
          </a:p>
          <a:p>
            <a:pPr lvl="0"/>
            <a:r>
              <a:rPr lang="sl-SI" sz="1200" dirty="0"/>
              <a:t>Try to think outside the box when mapping your stakeholders and do not just map the well known stakeholders you already working with.</a:t>
            </a:r>
            <a:endParaRPr lang="en-US" sz="1200" dirty="0"/>
          </a:p>
        </p:txBody>
      </p:sp>
    </p:spTree>
    <p:extLst>
      <p:ext uri="{BB962C8B-B14F-4D97-AF65-F5344CB8AC3E}">
        <p14:creationId xmlns:p14="http://schemas.microsoft.com/office/powerpoint/2010/main" val="2245888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5266928" cy="4525963"/>
          </a:xfrm>
        </p:spPr>
        <p:txBody>
          <a:bodyPr>
            <a:normAutofit fontScale="85000" lnSpcReduction="20000"/>
          </a:bodyPr>
          <a:lstStyle/>
          <a:p>
            <a:pPr>
              <a:lnSpc>
                <a:spcPct val="120000"/>
              </a:lnSpc>
            </a:pPr>
            <a:r>
              <a:rPr lang="en-US" altLang="en-US" dirty="0"/>
              <a:t>At Cykelfrämjandet we encourage cycling advocates to ask themselves questions about how policy change happens and which policy ideas are successful and sweep through society like great waves. </a:t>
            </a:r>
            <a:r>
              <a:rPr lang="en-US" altLang="en-US" dirty="0" err="1"/>
              <a:t>Cykelfrämjandet</a:t>
            </a:r>
            <a:r>
              <a:rPr lang="en-US" altLang="en-US" dirty="0"/>
              <a:t> also studies how other industries and other sectors achieve this. This process is called advocacy or lobbying.</a:t>
            </a:r>
          </a:p>
          <a:p>
            <a:pPr>
              <a:lnSpc>
                <a:spcPct val="120000"/>
              </a:lnSpc>
            </a:pPr>
            <a:endParaRPr lang="en-US" altLang="en-US" dirty="0"/>
          </a:p>
          <a:p>
            <a:pPr>
              <a:lnSpc>
                <a:spcPct val="120000"/>
              </a:lnSpc>
            </a:pPr>
            <a:r>
              <a:rPr lang="en-US" altLang="en-US" dirty="0">
                <a:sym typeface="Helvetica" panose="020B0604020202020204" pitchFamily="34" charset="0"/>
              </a:rPr>
              <a:t>It does not matter whether it is internal lobbying by staff members to influence political decisions or budgets or how things work; or whether it is understanding the big external waves in society.</a:t>
            </a:r>
          </a:p>
          <a:p>
            <a:pPr>
              <a:lnSpc>
                <a:spcPct val="120000"/>
              </a:lnSpc>
            </a:pPr>
            <a:endParaRPr lang="en-US" dirty="0"/>
          </a:p>
        </p:txBody>
      </p:sp>
      <p:sp>
        <p:nvSpPr>
          <p:cNvPr id="3" name="Date Placeholder 3"/>
          <p:cNvSpPr txBox="1">
            <a:spLocks/>
          </p:cNvSpPr>
          <p:nvPr/>
        </p:nvSpPr>
        <p:spPr>
          <a:xfrm>
            <a:off x="457200" y="6381328"/>
            <a:ext cx="2133600" cy="365125"/>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#biking4health	</a:t>
            </a:r>
          </a:p>
        </p:txBody>
      </p:sp>
      <p:sp>
        <p:nvSpPr>
          <p:cNvPr id="4" name="Footer Placeholder 4"/>
          <p:cNvSpPr txBox="1">
            <a:spLocks/>
          </p:cNvSpPr>
          <p:nvPr/>
        </p:nvSpPr>
        <p:spPr>
          <a:xfrm>
            <a:off x="3124200" y="6381328"/>
            <a:ext cx="2895600" cy="365125"/>
          </a:xfrm>
          <a:prstGeom prst="rect">
            <a:avLst/>
          </a:prstGeom>
        </p:spPr>
        <p:txBody>
          <a:bodyPr vert="horz" lIns="91440" tIns="45720" rIns="91440" bIns="45720" rtlCol="0" anchor="ctr"/>
          <a:lstStyle>
            <a:defPPr>
              <a:defRPr lang="fi-FI"/>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www.heatproject.eu</a:t>
            </a:r>
          </a:p>
        </p:txBody>
      </p:sp>
      <p:sp>
        <p:nvSpPr>
          <p:cNvPr id="5" name="Slide Number Placeholder 5"/>
          <p:cNvSpPr txBox="1">
            <a:spLocks/>
          </p:cNvSpPr>
          <p:nvPr/>
        </p:nvSpPr>
        <p:spPr>
          <a:xfrm>
            <a:off x="6553200" y="6381328"/>
            <a:ext cx="2133600" cy="365125"/>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a:t>
            </a:r>
            <a:r>
              <a:rPr lang="fi-FI" sz="1400" dirty="0" err="1"/>
              <a:t>planningtogether</a:t>
            </a:r>
            <a:endParaRPr lang="fi-FI" sz="1400" dirty="0"/>
          </a:p>
        </p:txBody>
      </p:sp>
      <p:sp>
        <p:nvSpPr>
          <p:cNvPr id="6" name="TextBox 5"/>
          <p:cNvSpPr txBox="1"/>
          <p:nvPr/>
        </p:nvSpPr>
        <p:spPr>
          <a:xfrm>
            <a:off x="457200" y="476672"/>
            <a:ext cx="6563072" cy="892552"/>
          </a:xfrm>
          <a:prstGeom prst="rect">
            <a:avLst/>
          </a:prstGeom>
          <a:noFill/>
        </p:spPr>
        <p:txBody>
          <a:bodyPr wrap="square" rtlCol="0">
            <a:spAutoFit/>
          </a:bodyPr>
          <a:lstStyle/>
          <a:p>
            <a:r>
              <a:rPr lang="en-GB" sz="2600" b="1" dirty="0">
                <a:solidFill>
                  <a:srgbClr val="898989"/>
                </a:solidFill>
              </a:rPr>
              <a:t>Advocacy:</a:t>
            </a:r>
            <a:r>
              <a:rPr lang="en-US" sz="2600" b="1" dirty="0">
                <a:solidFill>
                  <a:srgbClr val="898989"/>
                </a:solidFill>
              </a:rPr>
              <a:t> introduction</a:t>
            </a:r>
            <a:endParaRPr lang="sl-SI" sz="2600" b="1" dirty="0">
              <a:solidFill>
                <a:srgbClr val="898989"/>
              </a:solidFill>
            </a:endParaRPr>
          </a:p>
          <a:p>
            <a:endParaRPr lang="sl-SI" sz="2600" b="1" dirty="0">
              <a:solidFill>
                <a:srgbClr val="898989"/>
              </a:solidFill>
            </a:endParaRPr>
          </a:p>
        </p:txBody>
      </p:sp>
      <p:pic>
        <p:nvPicPr>
          <p:cNvPr id="7" name="Picture 3">
            <a:extLst>
              <a:ext uri="{FF2B5EF4-FFF2-40B4-BE49-F238E27FC236}">
                <a16:creationId xmlns:a16="http://schemas.microsoft.com/office/drawing/2014/main" id="{1491F0A4-C76F-F843-9EF8-DB2BFBCF70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8441" y="1575198"/>
            <a:ext cx="3124039" cy="443183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735197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txBox="1">
            <a:spLocks/>
          </p:cNvSpPr>
          <p:nvPr/>
        </p:nvSpPr>
        <p:spPr>
          <a:xfrm>
            <a:off x="457200" y="6381328"/>
            <a:ext cx="2133600" cy="365125"/>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#biking4health	</a:t>
            </a:r>
          </a:p>
        </p:txBody>
      </p:sp>
      <p:sp>
        <p:nvSpPr>
          <p:cNvPr id="4" name="Footer Placeholder 4"/>
          <p:cNvSpPr txBox="1">
            <a:spLocks/>
          </p:cNvSpPr>
          <p:nvPr/>
        </p:nvSpPr>
        <p:spPr>
          <a:xfrm>
            <a:off x="3124200" y="6381328"/>
            <a:ext cx="2895600" cy="365125"/>
          </a:xfrm>
          <a:prstGeom prst="rect">
            <a:avLst/>
          </a:prstGeom>
        </p:spPr>
        <p:txBody>
          <a:bodyPr vert="horz" lIns="91440" tIns="45720" rIns="91440" bIns="45720" rtlCol="0" anchor="ctr"/>
          <a:lstStyle>
            <a:defPPr>
              <a:defRPr lang="fi-FI"/>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www.heatproject.eu</a:t>
            </a:r>
          </a:p>
        </p:txBody>
      </p:sp>
      <p:sp>
        <p:nvSpPr>
          <p:cNvPr id="5" name="Slide Number Placeholder 5"/>
          <p:cNvSpPr txBox="1">
            <a:spLocks/>
          </p:cNvSpPr>
          <p:nvPr/>
        </p:nvSpPr>
        <p:spPr>
          <a:xfrm>
            <a:off x="6553200" y="6381328"/>
            <a:ext cx="2133600" cy="365125"/>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a:t>
            </a:r>
            <a:r>
              <a:rPr lang="fi-FI" sz="1400" dirty="0" err="1"/>
              <a:t>planningtogether</a:t>
            </a:r>
            <a:endParaRPr lang="fi-FI" sz="1400" dirty="0"/>
          </a:p>
        </p:txBody>
      </p:sp>
      <p:sp>
        <p:nvSpPr>
          <p:cNvPr id="6" name="TextBox 5"/>
          <p:cNvSpPr txBox="1"/>
          <p:nvPr/>
        </p:nvSpPr>
        <p:spPr>
          <a:xfrm>
            <a:off x="457200" y="476672"/>
            <a:ext cx="6563072" cy="492443"/>
          </a:xfrm>
          <a:prstGeom prst="rect">
            <a:avLst/>
          </a:prstGeom>
          <a:noFill/>
        </p:spPr>
        <p:txBody>
          <a:bodyPr wrap="square" rtlCol="0">
            <a:spAutoFit/>
          </a:bodyPr>
          <a:lstStyle/>
          <a:p>
            <a:r>
              <a:rPr lang="en-US" sz="2600" b="1" dirty="0">
                <a:solidFill>
                  <a:srgbClr val="898989"/>
                </a:solidFill>
              </a:rPr>
              <a:t>How to influence your decision makers </a:t>
            </a:r>
            <a:endParaRPr lang="sl-SI" sz="2600" b="1" dirty="0">
              <a:solidFill>
                <a:srgbClr val="898989"/>
              </a:solidFill>
            </a:endParaRPr>
          </a:p>
        </p:txBody>
      </p:sp>
      <p:sp>
        <p:nvSpPr>
          <p:cNvPr id="10" name="TextBox 6">
            <a:extLst>
              <a:ext uri="{FF2B5EF4-FFF2-40B4-BE49-F238E27FC236}">
                <a16:creationId xmlns:a16="http://schemas.microsoft.com/office/drawing/2014/main" id="{79F6F339-D10D-4D4F-8686-0927E64BC148}"/>
              </a:ext>
            </a:extLst>
          </p:cNvPr>
          <p:cNvSpPr txBox="1"/>
          <p:nvPr/>
        </p:nvSpPr>
        <p:spPr>
          <a:xfrm>
            <a:off x="2061579" y="1825261"/>
            <a:ext cx="3446585" cy="376385"/>
          </a:xfrm>
          <a:prstGeom prst="rect">
            <a:avLst/>
          </a:prstGeom>
          <a:noFill/>
        </p:spPr>
        <p:txBody>
          <a:bodyPr wrap="square" rtlCol="0">
            <a:spAutoFit/>
          </a:bodyPr>
          <a:lstStyle/>
          <a:p>
            <a:r>
              <a:rPr lang="en-US" sz="1846" dirty="0"/>
              <a:t>Talking to your boss</a:t>
            </a:r>
          </a:p>
        </p:txBody>
      </p:sp>
      <p:sp>
        <p:nvSpPr>
          <p:cNvPr id="11" name="TextBox 7">
            <a:extLst>
              <a:ext uri="{FF2B5EF4-FFF2-40B4-BE49-F238E27FC236}">
                <a16:creationId xmlns:a16="http://schemas.microsoft.com/office/drawing/2014/main" id="{1B84CDBB-71AB-334C-AFE1-A599477BA92A}"/>
              </a:ext>
            </a:extLst>
          </p:cNvPr>
          <p:cNvSpPr txBox="1"/>
          <p:nvPr/>
        </p:nvSpPr>
        <p:spPr>
          <a:xfrm>
            <a:off x="4091018" y="5405499"/>
            <a:ext cx="3861717" cy="376385"/>
          </a:xfrm>
          <a:prstGeom prst="rect">
            <a:avLst/>
          </a:prstGeom>
          <a:noFill/>
        </p:spPr>
        <p:txBody>
          <a:bodyPr wrap="square" rtlCol="0">
            <a:spAutoFit/>
          </a:bodyPr>
          <a:lstStyle/>
          <a:p>
            <a:r>
              <a:rPr lang="en-US" sz="1846" dirty="0"/>
              <a:t>Including projects in your budgets</a:t>
            </a:r>
          </a:p>
        </p:txBody>
      </p:sp>
      <p:sp>
        <p:nvSpPr>
          <p:cNvPr id="12" name="TextBox 8">
            <a:extLst>
              <a:ext uri="{FF2B5EF4-FFF2-40B4-BE49-F238E27FC236}">
                <a16:creationId xmlns:a16="http://schemas.microsoft.com/office/drawing/2014/main" id="{77DB2117-8241-BD4C-9424-48F2717E4429}"/>
              </a:ext>
            </a:extLst>
          </p:cNvPr>
          <p:cNvSpPr txBox="1"/>
          <p:nvPr/>
        </p:nvSpPr>
        <p:spPr>
          <a:xfrm>
            <a:off x="5508806" y="2029715"/>
            <a:ext cx="3446585" cy="376385"/>
          </a:xfrm>
          <a:prstGeom prst="rect">
            <a:avLst/>
          </a:prstGeom>
          <a:noFill/>
        </p:spPr>
        <p:txBody>
          <a:bodyPr wrap="square" rtlCol="0">
            <a:spAutoFit/>
          </a:bodyPr>
          <a:lstStyle/>
          <a:p>
            <a:r>
              <a:rPr lang="en-US" sz="1846" dirty="0"/>
              <a:t>Lobbying</a:t>
            </a:r>
          </a:p>
        </p:txBody>
      </p:sp>
      <p:sp>
        <p:nvSpPr>
          <p:cNvPr id="13" name="TextBox 9">
            <a:extLst>
              <a:ext uri="{FF2B5EF4-FFF2-40B4-BE49-F238E27FC236}">
                <a16:creationId xmlns:a16="http://schemas.microsoft.com/office/drawing/2014/main" id="{D2C006FB-4C67-6B44-B59F-CCE75302E38B}"/>
              </a:ext>
            </a:extLst>
          </p:cNvPr>
          <p:cNvSpPr txBox="1"/>
          <p:nvPr/>
        </p:nvSpPr>
        <p:spPr>
          <a:xfrm>
            <a:off x="4595560" y="4507076"/>
            <a:ext cx="3446585" cy="376385"/>
          </a:xfrm>
          <a:prstGeom prst="rect">
            <a:avLst/>
          </a:prstGeom>
          <a:noFill/>
        </p:spPr>
        <p:txBody>
          <a:bodyPr wrap="square" rtlCol="0">
            <a:spAutoFit/>
          </a:bodyPr>
          <a:lstStyle/>
          <a:p>
            <a:r>
              <a:rPr lang="en-US" sz="1846" dirty="0"/>
              <a:t>Activating your stakeholders</a:t>
            </a:r>
          </a:p>
        </p:txBody>
      </p:sp>
      <p:sp>
        <p:nvSpPr>
          <p:cNvPr id="14" name="TextBox 10">
            <a:extLst>
              <a:ext uri="{FF2B5EF4-FFF2-40B4-BE49-F238E27FC236}">
                <a16:creationId xmlns:a16="http://schemas.microsoft.com/office/drawing/2014/main" id="{AC58CEF8-7B55-FB40-A748-56885E23D6D6}"/>
              </a:ext>
            </a:extLst>
          </p:cNvPr>
          <p:cNvSpPr txBox="1"/>
          <p:nvPr/>
        </p:nvSpPr>
        <p:spPr>
          <a:xfrm>
            <a:off x="849141" y="4795055"/>
            <a:ext cx="3446585" cy="376385"/>
          </a:xfrm>
          <a:prstGeom prst="rect">
            <a:avLst/>
          </a:prstGeom>
          <a:noFill/>
        </p:spPr>
        <p:txBody>
          <a:bodyPr wrap="square" rtlCol="0">
            <a:spAutoFit/>
          </a:bodyPr>
          <a:lstStyle/>
          <a:p>
            <a:r>
              <a:rPr lang="en-US" sz="1846" dirty="0"/>
              <a:t>Organize workshops/events</a:t>
            </a:r>
          </a:p>
        </p:txBody>
      </p:sp>
      <p:sp>
        <p:nvSpPr>
          <p:cNvPr id="15" name="TextBox 11">
            <a:extLst>
              <a:ext uri="{FF2B5EF4-FFF2-40B4-BE49-F238E27FC236}">
                <a16:creationId xmlns:a16="http://schemas.microsoft.com/office/drawing/2014/main" id="{6E93AE59-0EE8-D64C-A8A4-D137A5B2C201}"/>
              </a:ext>
            </a:extLst>
          </p:cNvPr>
          <p:cNvSpPr txBox="1"/>
          <p:nvPr/>
        </p:nvSpPr>
        <p:spPr>
          <a:xfrm>
            <a:off x="4953527" y="2785952"/>
            <a:ext cx="3446585" cy="376385"/>
          </a:xfrm>
          <a:prstGeom prst="rect">
            <a:avLst/>
          </a:prstGeom>
          <a:noFill/>
        </p:spPr>
        <p:txBody>
          <a:bodyPr wrap="square" rtlCol="0">
            <a:spAutoFit/>
          </a:bodyPr>
          <a:lstStyle/>
          <a:p>
            <a:r>
              <a:rPr lang="en-US" sz="1846" dirty="0"/>
              <a:t>Organizing political groups</a:t>
            </a:r>
          </a:p>
        </p:txBody>
      </p:sp>
      <p:sp>
        <p:nvSpPr>
          <p:cNvPr id="16" name="TextBox 12">
            <a:extLst>
              <a:ext uri="{FF2B5EF4-FFF2-40B4-BE49-F238E27FC236}">
                <a16:creationId xmlns:a16="http://schemas.microsoft.com/office/drawing/2014/main" id="{537392BC-C504-294D-AC98-14592319AFEA}"/>
              </a:ext>
            </a:extLst>
          </p:cNvPr>
          <p:cNvSpPr txBox="1"/>
          <p:nvPr/>
        </p:nvSpPr>
        <p:spPr>
          <a:xfrm>
            <a:off x="808819" y="2492533"/>
            <a:ext cx="3938954" cy="376385"/>
          </a:xfrm>
          <a:prstGeom prst="rect">
            <a:avLst/>
          </a:prstGeom>
          <a:noFill/>
        </p:spPr>
        <p:txBody>
          <a:bodyPr wrap="square" rtlCol="0">
            <a:spAutoFit/>
          </a:bodyPr>
          <a:lstStyle/>
          <a:p>
            <a:r>
              <a:rPr lang="en-US" sz="1846" dirty="0"/>
              <a:t>Media monitoring and influencing</a:t>
            </a:r>
          </a:p>
        </p:txBody>
      </p:sp>
      <p:sp>
        <p:nvSpPr>
          <p:cNvPr id="17" name="TextBox 13">
            <a:extLst>
              <a:ext uri="{FF2B5EF4-FFF2-40B4-BE49-F238E27FC236}">
                <a16:creationId xmlns:a16="http://schemas.microsoft.com/office/drawing/2014/main" id="{89893484-4E73-C54B-8AD4-5431BBD1AF97}"/>
              </a:ext>
            </a:extLst>
          </p:cNvPr>
          <p:cNvSpPr txBox="1"/>
          <p:nvPr/>
        </p:nvSpPr>
        <p:spPr>
          <a:xfrm>
            <a:off x="1699508" y="3165613"/>
            <a:ext cx="3446585" cy="376385"/>
          </a:xfrm>
          <a:prstGeom prst="rect">
            <a:avLst/>
          </a:prstGeom>
          <a:noFill/>
        </p:spPr>
        <p:txBody>
          <a:bodyPr wrap="square" rtlCol="0">
            <a:spAutoFit/>
          </a:bodyPr>
          <a:lstStyle/>
          <a:p>
            <a:r>
              <a:rPr lang="en-US" sz="1846" dirty="0"/>
              <a:t>Collecting data</a:t>
            </a:r>
          </a:p>
        </p:txBody>
      </p:sp>
      <p:sp>
        <p:nvSpPr>
          <p:cNvPr id="18" name="TextBox 14">
            <a:extLst>
              <a:ext uri="{FF2B5EF4-FFF2-40B4-BE49-F238E27FC236}">
                <a16:creationId xmlns:a16="http://schemas.microsoft.com/office/drawing/2014/main" id="{B7B95656-6FC4-AB41-8A1A-1AD86B72F779}"/>
              </a:ext>
            </a:extLst>
          </p:cNvPr>
          <p:cNvSpPr txBox="1"/>
          <p:nvPr/>
        </p:nvSpPr>
        <p:spPr>
          <a:xfrm>
            <a:off x="539552" y="4015316"/>
            <a:ext cx="3446585" cy="376385"/>
          </a:xfrm>
          <a:prstGeom prst="rect">
            <a:avLst/>
          </a:prstGeom>
          <a:noFill/>
        </p:spPr>
        <p:txBody>
          <a:bodyPr wrap="square" rtlCol="0">
            <a:spAutoFit/>
          </a:bodyPr>
          <a:lstStyle/>
          <a:p>
            <a:r>
              <a:rPr lang="en-US" sz="1846" dirty="0"/>
              <a:t>Hold a consultation</a:t>
            </a:r>
          </a:p>
        </p:txBody>
      </p:sp>
      <p:sp>
        <p:nvSpPr>
          <p:cNvPr id="19" name="TextBox 15">
            <a:extLst>
              <a:ext uri="{FF2B5EF4-FFF2-40B4-BE49-F238E27FC236}">
                <a16:creationId xmlns:a16="http://schemas.microsoft.com/office/drawing/2014/main" id="{1EAEC44B-7F72-1444-915D-7313245D1806}"/>
              </a:ext>
            </a:extLst>
          </p:cNvPr>
          <p:cNvSpPr txBox="1"/>
          <p:nvPr/>
        </p:nvSpPr>
        <p:spPr>
          <a:xfrm>
            <a:off x="4141810" y="3738847"/>
            <a:ext cx="3861717" cy="376385"/>
          </a:xfrm>
          <a:prstGeom prst="rect">
            <a:avLst/>
          </a:prstGeom>
          <a:noFill/>
        </p:spPr>
        <p:txBody>
          <a:bodyPr wrap="square" rtlCol="0">
            <a:spAutoFit/>
          </a:bodyPr>
          <a:lstStyle/>
          <a:p>
            <a:r>
              <a:rPr lang="en-US" sz="1846" dirty="0"/>
              <a:t>Project planning</a:t>
            </a:r>
          </a:p>
        </p:txBody>
      </p:sp>
    </p:spTree>
    <p:extLst>
      <p:ext uri="{BB962C8B-B14F-4D97-AF65-F5344CB8AC3E}">
        <p14:creationId xmlns:p14="http://schemas.microsoft.com/office/powerpoint/2010/main" val="4141482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dirty="0"/>
              <a:t>Advocacy is a political process by an individual or a large group which normally aims to influence public-policy and resource allocation decisions within political, economic, and social systems and institutions. </a:t>
            </a:r>
            <a:r>
              <a:rPr lang="en-GB" dirty="0">
                <a:hlinkClick r:id="rId2">
                  <a:extLst>
                    <a:ext uri="{A12FA001-AC4F-418D-AE19-62706E023703}">
                      <ahyp:hlinkClr xmlns:ahyp="http://schemas.microsoft.com/office/drawing/2018/hyperlinkcolor" val="tx"/>
                    </a:ext>
                  </a:extLst>
                </a:hlinkClick>
              </a:rPr>
              <a:t>http://en.wikipedia.org/wiki/Advocacy</a:t>
            </a:r>
            <a:endParaRPr lang="en-GB" dirty="0"/>
          </a:p>
          <a:p>
            <a:pPr marL="0" indent="0">
              <a:buNone/>
            </a:pPr>
            <a:endParaRPr lang="en-GB" altLang="en-US" dirty="0">
              <a:sym typeface="Helvetica" panose="020B0604020202020204" pitchFamily="34" charset="0"/>
            </a:endParaRPr>
          </a:p>
          <a:p>
            <a:pPr lvl="0"/>
            <a:r>
              <a:rPr lang="en-GB" altLang="en-US" dirty="0">
                <a:sym typeface="Helvetica" panose="020B0604020202020204" pitchFamily="34" charset="0"/>
              </a:rPr>
              <a:t>It does not matter whether it is internal lobbying by staff members to influence political decisions or budgets or how things work; or whether it is understanding the big external waves in society.</a:t>
            </a:r>
          </a:p>
          <a:p>
            <a:endParaRPr lang="en-US" dirty="0"/>
          </a:p>
        </p:txBody>
      </p:sp>
      <p:sp>
        <p:nvSpPr>
          <p:cNvPr id="3" name="Date Placeholder 3"/>
          <p:cNvSpPr txBox="1">
            <a:spLocks/>
          </p:cNvSpPr>
          <p:nvPr/>
        </p:nvSpPr>
        <p:spPr>
          <a:xfrm>
            <a:off x="457200" y="6381328"/>
            <a:ext cx="2133600" cy="365125"/>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#biking4health	</a:t>
            </a:r>
          </a:p>
        </p:txBody>
      </p:sp>
      <p:sp>
        <p:nvSpPr>
          <p:cNvPr id="4" name="Footer Placeholder 4"/>
          <p:cNvSpPr txBox="1">
            <a:spLocks/>
          </p:cNvSpPr>
          <p:nvPr/>
        </p:nvSpPr>
        <p:spPr>
          <a:xfrm>
            <a:off x="3124200" y="6381328"/>
            <a:ext cx="2895600" cy="365125"/>
          </a:xfrm>
          <a:prstGeom prst="rect">
            <a:avLst/>
          </a:prstGeom>
        </p:spPr>
        <p:txBody>
          <a:bodyPr vert="horz" lIns="91440" tIns="45720" rIns="91440" bIns="45720" rtlCol="0" anchor="ctr"/>
          <a:lstStyle>
            <a:defPPr>
              <a:defRPr lang="fi-FI"/>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www.heatproject.eu</a:t>
            </a:r>
          </a:p>
        </p:txBody>
      </p:sp>
      <p:sp>
        <p:nvSpPr>
          <p:cNvPr id="5" name="Slide Number Placeholder 5"/>
          <p:cNvSpPr txBox="1">
            <a:spLocks/>
          </p:cNvSpPr>
          <p:nvPr/>
        </p:nvSpPr>
        <p:spPr>
          <a:xfrm>
            <a:off x="6553200" y="6381328"/>
            <a:ext cx="2133600" cy="365125"/>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a:t>
            </a:r>
            <a:r>
              <a:rPr lang="fi-FI" sz="1400" dirty="0" err="1"/>
              <a:t>planningtogether</a:t>
            </a:r>
            <a:endParaRPr lang="fi-FI" sz="1400" dirty="0"/>
          </a:p>
        </p:txBody>
      </p:sp>
      <p:sp>
        <p:nvSpPr>
          <p:cNvPr id="6" name="TextBox 5"/>
          <p:cNvSpPr txBox="1"/>
          <p:nvPr/>
        </p:nvSpPr>
        <p:spPr>
          <a:xfrm>
            <a:off x="457200" y="476672"/>
            <a:ext cx="6563072" cy="492443"/>
          </a:xfrm>
          <a:prstGeom prst="rect">
            <a:avLst/>
          </a:prstGeom>
          <a:noFill/>
        </p:spPr>
        <p:txBody>
          <a:bodyPr wrap="square" rtlCol="0">
            <a:spAutoFit/>
          </a:bodyPr>
          <a:lstStyle/>
          <a:p>
            <a:r>
              <a:rPr lang="en-GB" sz="2600" b="1" dirty="0">
                <a:solidFill>
                  <a:srgbClr val="898989"/>
                </a:solidFill>
              </a:rPr>
              <a:t>What is ‘advocacy’?</a:t>
            </a:r>
            <a:endParaRPr lang="sl-SI" sz="2600" b="1" dirty="0">
              <a:solidFill>
                <a:srgbClr val="898989"/>
              </a:solidFill>
            </a:endParaRPr>
          </a:p>
        </p:txBody>
      </p:sp>
    </p:spTree>
    <p:extLst>
      <p:ext uri="{BB962C8B-B14F-4D97-AF65-F5344CB8AC3E}">
        <p14:creationId xmlns:p14="http://schemas.microsoft.com/office/powerpoint/2010/main" val="1892948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txBox="1">
            <a:spLocks/>
          </p:cNvSpPr>
          <p:nvPr/>
        </p:nvSpPr>
        <p:spPr>
          <a:xfrm>
            <a:off x="457200" y="6381328"/>
            <a:ext cx="2133600" cy="365125"/>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#biking4health	</a:t>
            </a:r>
          </a:p>
        </p:txBody>
      </p:sp>
      <p:sp>
        <p:nvSpPr>
          <p:cNvPr id="4" name="Footer Placeholder 4"/>
          <p:cNvSpPr txBox="1">
            <a:spLocks/>
          </p:cNvSpPr>
          <p:nvPr/>
        </p:nvSpPr>
        <p:spPr>
          <a:xfrm>
            <a:off x="3124200" y="6381328"/>
            <a:ext cx="2895600" cy="365125"/>
          </a:xfrm>
          <a:prstGeom prst="rect">
            <a:avLst/>
          </a:prstGeom>
        </p:spPr>
        <p:txBody>
          <a:bodyPr vert="horz" lIns="91440" tIns="45720" rIns="91440" bIns="45720" rtlCol="0" anchor="ctr"/>
          <a:lstStyle>
            <a:defPPr>
              <a:defRPr lang="fi-FI"/>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www.heatproject.eu</a:t>
            </a:r>
          </a:p>
        </p:txBody>
      </p:sp>
      <p:sp>
        <p:nvSpPr>
          <p:cNvPr id="5" name="Slide Number Placeholder 5"/>
          <p:cNvSpPr txBox="1">
            <a:spLocks/>
          </p:cNvSpPr>
          <p:nvPr/>
        </p:nvSpPr>
        <p:spPr>
          <a:xfrm>
            <a:off x="6553200" y="6381328"/>
            <a:ext cx="2133600" cy="365125"/>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a:t>
            </a:r>
            <a:r>
              <a:rPr lang="fi-FI" sz="1400" dirty="0" err="1"/>
              <a:t>planningtogether</a:t>
            </a:r>
            <a:endParaRPr lang="fi-FI" sz="1400" dirty="0"/>
          </a:p>
        </p:txBody>
      </p:sp>
      <p:sp>
        <p:nvSpPr>
          <p:cNvPr id="6" name="TextBox 5"/>
          <p:cNvSpPr txBox="1"/>
          <p:nvPr/>
        </p:nvSpPr>
        <p:spPr>
          <a:xfrm>
            <a:off x="457200" y="476672"/>
            <a:ext cx="6563072" cy="492443"/>
          </a:xfrm>
          <a:prstGeom prst="rect">
            <a:avLst/>
          </a:prstGeom>
          <a:noFill/>
        </p:spPr>
        <p:txBody>
          <a:bodyPr wrap="square" rtlCol="0">
            <a:spAutoFit/>
          </a:bodyPr>
          <a:lstStyle/>
          <a:p>
            <a:r>
              <a:rPr lang="en-GB" sz="2600" b="1" dirty="0">
                <a:solidFill>
                  <a:srgbClr val="898989"/>
                </a:solidFill>
              </a:rPr>
              <a:t>How did we go from this…</a:t>
            </a:r>
            <a:endParaRPr lang="sl-SI" sz="2600" b="1" dirty="0">
              <a:solidFill>
                <a:srgbClr val="898989"/>
              </a:solidFill>
            </a:endParaRPr>
          </a:p>
        </p:txBody>
      </p:sp>
      <p:pic>
        <p:nvPicPr>
          <p:cNvPr id="9" name="Picture 4" descr="DCF_1857">
            <a:extLst>
              <a:ext uri="{FF2B5EF4-FFF2-40B4-BE49-F238E27FC236}">
                <a16:creationId xmlns:a16="http://schemas.microsoft.com/office/drawing/2014/main" id="{FCFFC011-D0F6-214B-A882-01D59BEC82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20461"/>
            <a:ext cx="3009749" cy="40911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2" descr="C:\Users\MayneK\Pictures\cycling\Belgium 2014\brussels february\IMG_3577.JPG">
            <a:extLst>
              <a:ext uri="{FF2B5EF4-FFF2-40B4-BE49-F238E27FC236}">
                <a16:creationId xmlns:a16="http://schemas.microsoft.com/office/drawing/2014/main" id="{FDC65700-2692-C44D-A2E5-9E670D09061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170221" y="3199667"/>
            <a:ext cx="3739072" cy="2443197"/>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TextBox 1">
            <a:extLst>
              <a:ext uri="{FF2B5EF4-FFF2-40B4-BE49-F238E27FC236}">
                <a16:creationId xmlns:a16="http://schemas.microsoft.com/office/drawing/2014/main" id="{B88362FE-8444-F044-A814-ADDCC16ABE50}"/>
              </a:ext>
            </a:extLst>
          </p:cNvPr>
          <p:cNvSpPr txBox="1"/>
          <p:nvPr/>
        </p:nvSpPr>
        <p:spPr>
          <a:xfrm>
            <a:off x="5170220" y="5628638"/>
            <a:ext cx="3855198" cy="490134"/>
          </a:xfrm>
          <a:prstGeom prst="rect">
            <a:avLst/>
          </a:prstGeom>
          <a:noFill/>
        </p:spPr>
        <p:txBody>
          <a:bodyPr wrap="square" rtlCol="0">
            <a:spAutoFit/>
          </a:bodyPr>
          <a:lstStyle/>
          <a:p>
            <a:r>
              <a:rPr lang="en-GB" altLang="en-US" sz="2600" b="1" dirty="0">
                <a:solidFill>
                  <a:srgbClr val="898989"/>
                </a:solidFill>
                <a:sym typeface="FreightSans BoldItalic" charset="0"/>
              </a:rPr>
              <a:t>…to this?</a:t>
            </a:r>
          </a:p>
        </p:txBody>
      </p:sp>
      <p:sp>
        <p:nvSpPr>
          <p:cNvPr id="12" name="Content Placeholder 1">
            <a:extLst>
              <a:ext uri="{FF2B5EF4-FFF2-40B4-BE49-F238E27FC236}">
                <a16:creationId xmlns:a16="http://schemas.microsoft.com/office/drawing/2014/main" id="{CB32A2EE-3A95-6D41-BAE0-AC2477E3D352}"/>
              </a:ext>
            </a:extLst>
          </p:cNvPr>
          <p:cNvSpPr txBox="1">
            <a:spLocks/>
          </p:cNvSpPr>
          <p:nvPr/>
        </p:nvSpPr>
        <p:spPr bwMode="auto">
          <a:xfrm>
            <a:off x="3730292" y="1330569"/>
            <a:ext cx="4956509" cy="17849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lvl1pPr marL="6350" indent="0" algn="l" rtl="0" eaLnBrk="0" fontAlgn="base" hangingPunct="0">
              <a:spcBef>
                <a:spcPct val="0"/>
              </a:spcBef>
              <a:spcAft>
                <a:spcPct val="0"/>
              </a:spcAft>
              <a:buClr>
                <a:srgbClr val="BCCF2F"/>
              </a:buClr>
              <a:buFont typeface="Arial" panose="020B0604020202020204" pitchFamily="34" charset="0"/>
              <a:buNone/>
              <a:defRPr lang="en-US" sz="1800" dirty="0" smtClean="0">
                <a:solidFill>
                  <a:srgbClr val="003658"/>
                </a:solidFill>
                <a:latin typeface="+mn-lt"/>
                <a:ea typeface="+mn-ea"/>
                <a:cs typeface="+mn-cs"/>
                <a:sym typeface="Helvetica" pitchFamily="-1" charset="0"/>
              </a:defRPr>
            </a:lvl1pPr>
            <a:lvl2pPr marL="355600" indent="0" algn="l" rtl="0" eaLnBrk="0" fontAlgn="base" hangingPunct="0">
              <a:spcBef>
                <a:spcPct val="0"/>
              </a:spcBef>
              <a:spcAft>
                <a:spcPct val="0"/>
              </a:spcAft>
              <a:buClr>
                <a:srgbClr val="BCCF2F"/>
              </a:buClr>
              <a:buFont typeface="Arial" panose="020B0604020202020204" pitchFamily="34" charset="0"/>
              <a:buNone/>
              <a:defRPr lang="en-US" sz="1800" dirty="0" smtClean="0">
                <a:solidFill>
                  <a:srgbClr val="003658"/>
                </a:solidFill>
                <a:latin typeface="+mn-lt"/>
                <a:ea typeface="+mn-ea"/>
                <a:cs typeface="+mn-cs"/>
                <a:sym typeface="Helvetica" pitchFamily="-1" charset="0"/>
              </a:defRPr>
            </a:lvl2pPr>
            <a:lvl3pPr marL="719138" indent="0" algn="l" rtl="0" eaLnBrk="0" fontAlgn="base" hangingPunct="0">
              <a:spcBef>
                <a:spcPct val="0"/>
              </a:spcBef>
              <a:spcAft>
                <a:spcPct val="0"/>
              </a:spcAft>
              <a:buClr>
                <a:srgbClr val="BCCF2F"/>
              </a:buClr>
              <a:buFont typeface="Arial" panose="020B0604020202020204" pitchFamily="34" charset="0"/>
              <a:buNone/>
              <a:defRPr lang="en-US" sz="1800" dirty="0" smtClean="0">
                <a:solidFill>
                  <a:srgbClr val="003658"/>
                </a:solidFill>
                <a:latin typeface="+mn-lt"/>
                <a:ea typeface="+mn-ea"/>
                <a:cs typeface="+mn-cs"/>
                <a:sym typeface="Helvetica" pitchFamily="-1" charset="0"/>
              </a:defRPr>
            </a:lvl3pPr>
            <a:lvl4pPr marL="1082675" indent="0" algn="l" rtl="0" eaLnBrk="0" fontAlgn="base" hangingPunct="0">
              <a:spcBef>
                <a:spcPct val="0"/>
              </a:spcBef>
              <a:spcAft>
                <a:spcPct val="0"/>
              </a:spcAft>
              <a:buClr>
                <a:srgbClr val="BCCF2F"/>
              </a:buClr>
              <a:buFont typeface="Arial" panose="020B0604020202020204" pitchFamily="34" charset="0"/>
              <a:buNone/>
              <a:defRPr lang="en-US" sz="1800" dirty="0" smtClean="0">
                <a:solidFill>
                  <a:srgbClr val="003658"/>
                </a:solidFill>
                <a:latin typeface="+mn-lt"/>
                <a:ea typeface="+mn-ea"/>
                <a:cs typeface="+mn-cs"/>
                <a:sym typeface="Helvetica" pitchFamily="-1" charset="0"/>
              </a:defRPr>
            </a:lvl4pPr>
            <a:lvl5pPr marL="1433513" indent="0" algn="l" rtl="0" eaLnBrk="0" fontAlgn="base" hangingPunct="0">
              <a:spcBef>
                <a:spcPct val="0"/>
              </a:spcBef>
              <a:spcAft>
                <a:spcPct val="0"/>
              </a:spcAft>
              <a:buClr>
                <a:srgbClr val="BCCF2F"/>
              </a:buClr>
              <a:buFont typeface="Arial" panose="020B0604020202020204" pitchFamily="34" charset="0"/>
              <a:buNone/>
              <a:defRPr lang="en-GB" sz="1800" dirty="0">
                <a:solidFill>
                  <a:srgbClr val="003658"/>
                </a:solidFill>
                <a:latin typeface="+mn-lt"/>
                <a:ea typeface="+mn-ea"/>
                <a:cs typeface="+mn-cs"/>
                <a:sym typeface="Helvetica" pitchFamily="-1" charset="0"/>
              </a:defRPr>
            </a:lvl5pPr>
            <a:lvl6pPr marL="336774" algn="ctr" rtl="0" fontAlgn="base">
              <a:spcBef>
                <a:spcPct val="0"/>
              </a:spcBef>
              <a:spcAft>
                <a:spcPct val="0"/>
              </a:spcAft>
              <a:defRPr sz="2700">
                <a:solidFill>
                  <a:schemeClr val="tx1"/>
                </a:solidFill>
                <a:latin typeface="+mn-lt"/>
                <a:ea typeface="+mn-ea"/>
                <a:cs typeface="+mn-cs"/>
                <a:sym typeface="Helvetica" charset="0"/>
              </a:defRPr>
            </a:lvl6pPr>
            <a:lvl7pPr marL="673547" algn="ctr" rtl="0" fontAlgn="base">
              <a:spcBef>
                <a:spcPct val="0"/>
              </a:spcBef>
              <a:spcAft>
                <a:spcPct val="0"/>
              </a:spcAft>
              <a:defRPr sz="2700">
                <a:solidFill>
                  <a:schemeClr val="tx1"/>
                </a:solidFill>
                <a:latin typeface="+mn-lt"/>
                <a:ea typeface="+mn-ea"/>
                <a:cs typeface="+mn-cs"/>
                <a:sym typeface="Helvetica" charset="0"/>
              </a:defRPr>
            </a:lvl7pPr>
            <a:lvl8pPr marL="1010321" algn="ctr" rtl="0" fontAlgn="base">
              <a:spcBef>
                <a:spcPct val="0"/>
              </a:spcBef>
              <a:spcAft>
                <a:spcPct val="0"/>
              </a:spcAft>
              <a:defRPr sz="2700">
                <a:solidFill>
                  <a:schemeClr val="tx1"/>
                </a:solidFill>
                <a:latin typeface="+mn-lt"/>
                <a:ea typeface="+mn-ea"/>
                <a:cs typeface="+mn-cs"/>
                <a:sym typeface="Helvetica" charset="0"/>
              </a:defRPr>
            </a:lvl8pPr>
            <a:lvl9pPr marL="1347094" algn="ctr" rtl="0" fontAlgn="base">
              <a:spcBef>
                <a:spcPct val="0"/>
              </a:spcBef>
              <a:spcAft>
                <a:spcPct val="0"/>
              </a:spcAft>
              <a:defRPr sz="2700">
                <a:solidFill>
                  <a:schemeClr val="tx1"/>
                </a:solidFill>
                <a:latin typeface="+mn-lt"/>
                <a:ea typeface="+mn-ea"/>
                <a:cs typeface="+mn-cs"/>
                <a:sym typeface="Helvetica" charset="0"/>
              </a:defRPr>
            </a:lvl9pPr>
          </a:lstStyle>
          <a:p>
            <a:r>
              <a:rPr lang="en-GB" sz="2215" kern="0" dirty="0">
                <a:solidFill>
                  <a:schemeClr val="tx1"/>
                </a:solidFill>
                <a:cs typeface="Arial" panose="020B0604020202020204" pitchFamily="34" charset="0"/>
              </a:rPr>
              <a:t>Cities are constantly evolving.</a:t>
            </a:r>
          </a:p>
          <a:p>
            <a:r>
              <a:rPr lang="en-GB" sz="2215" kern="0" dirty="0">
                <a:solidFill>
                  <a:schemeClr val="tx1"/>
                </a:solidFill>
                <a:cs typeface="Arial" panose="020B0604020202020204" pitchFamily="34" charset="0"/>
              </a:rPr>
              <a:t>Who influenced the change? Who made the change? And why did it happen?</a:t>
            </a:r>
          </a:p>
        </p:txBody>
      </p:sp>
    </p:spTree>
    <p:extLst>
      <p:ext uri="{BB962C8B-B14F-4D97-AF65-F5344CB8AC3E}">
        <p14:creationId xmlns:p14="http://schemas.microsoft.com/office/powerpoint/2010/main" val="4200123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txBox="1">
            <a:spLocks/>
          </p:cNvSpPr>
          <p:nvPr/>
        </p:nvSpPr>
        <p:spPr>
          <a:xfrm>
            <a:off x="457200" y="6381328"/>
            <a:ext cx="2133600" cy="365125"/>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#biking4health	</a:t>
            </a:r>
          </a:p>
        </p:txBody>
      </p:sp>
      <p:sp>
        <p:nvSpPr>
          <p:cNvPr id="4" name="Footer Placeholder 4"/>
          <p:cNvSpPr txBox="1">
            <a:spLocks/>
          </p:cNvSpPr>
          <p:nvPr/>
        </p:nvSpPr>
        <p:spPr>
          <a:xfrm>
            <a:off x="3124200" y="6381328"/>
            <a:ext cx="2895600" cy="365125"/>
          </a:xfrm>
          <a:prstGeom prst="rect">
            <a:avLst/>
          </a:prstGeom>
        </p:spPr>
        <p:txBody>
          <a:bodyPr vert="horz" lIns="91440" tIns="45720" rIns="91440" bIns="45720" rtlCol="0" anchor="ctr"/>
          <a:lstStyle>
            <a:defPPr>
              <a:defRPr lang="fi-FI"/>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www.heatproject.eu</a:t>
            </a:r>
          </a:p>
        </p:txBody>
      </p:sp>
      <p:sp>
        <p:nvSpPr>
          <p:cNvPr id="5" name="Slide Number Placeholder 5"/>
          <p:cNvSpPr txBox="1">
            <a:spLocks/>
          </p:cNvSpPr>
          <p:nvPr/>
        </p:nvSpPr>
        <p:spPr>
          <a:xfrm>
            <a:off x="6553200" y="6381328"/>
            <a:ext cx="2133600" cy="365125"/>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a:t>
            </a:r>
            <a:r>
              <a:rPr lang="fi-FI" sz="1400" dirty="0" err="1"/>
              <a:t>planningtogether</a:t>
            </a:r>
            <a:endParaRPr lang="fi-FI" sz="1400" dirty="0"/>
          </a:p>
        </p:txBody>
      </p:sp>
      <p:sp>
        <p:nvSpPr>
          <p:cNvPr id="6" name="TextBox 5"/>
          <p:cNvSpPr txBox="1"/>
          <p:nvPr/>
        </p:nvSpPr>
        <p:spPr>
          <a:xfrm>
            <a:off x="457200" y="476672"/>
            <a:ext cx="6563072" cy="492443"/>
          </a:xfrm>
          <a:prstGeom prst="rect">
            <a:avLst/>
          </a:prstGeom>
          <a:noFill/>
        </p:spPr>
        <p:txBody>
          <a:bodyPr wrap="square" rtlCol="0">
            <a:spAutoFit/>
          </a:bodyPr>
          <a:lstStyle/>
          <a:p>
            <a:r>
              <a:rPr lang="en-GB" sz="2600" b="1" dirty="0">
                <a:solidFill>
                  <a:srgbClr val="898989"/>
                </a:solidFill>
              </a:rPr>
              <a:t>Good news: Alternatives do exist</a:t>
            </a:r>
            <a:endParaRPr lang="sl-SI" sz="2600" b="1" dirty="0">
              <a:solidFill>
                <a:srgbClr val="898989"/>
              </a:solidFill>
            </a:endParaRPr>
          </a:p>
        </p:txBody>
      </p:sp>
      <p:pic>
        <p:nvPicPr>
          <p:cNvPr id="7" name="Picture 4" descr="_HYT9593">
            <a:extLst>
              <a:ext uri="{FF2B5EF4-FFF2-40B4-BE49-F238E27FC236}">
                <a16:creationId xmlns:a16="http://schemas.microsoft.com/office/drawing/2014/main" id="{F893516D-498C-5345-B4A3-1AB6031015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205" y="1607333"/>
            <a:ext cx="3229585" cy="21479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Inhaltsplatzhalter 3">
            <a:extLst>
              <a:ext uri="{FF2B5EF4-FFF2-40B4-BE49-F238E27FC236}">
                <a16:creationId xmlns:a16="http://schemas.microsoft.com/office/drawing/2014/main" id="{0A47CC77-FB49-D64D-88D3-A7FD76CA41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5635503" y="3882980"/>
            <a:ext cx="3080286" cy="23116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Content Placeholder 1">
            <a:extLst>
              <a:ext uri="{FF2B5EF4-FFF2-40B4-BE49-F238E27FC236}">
                <a16:creationId xmlns:a16="http://schemas.microsoft.com/office/drawing/2014/main" id="{08EE2D1B-2342-8C48-BA22-08A04026435E}"/>
              </a:ext>
            </a:extLst>
          </p:cNvPr>
          <p:cNvSpPr>
            <a:spLocks noGrp="1"/>
          </p:cNvSpPr>
          <p:nvPr>
            <p:ph idx="1"/>
          </p:nvPr>
        </p:nvSpPr>
        <p:spPr>
          <a:xfrm>
            <a:off x="457200" y="1633904"/>
            <a:ext cx="4912427" cy="4284785"/>
          </a:xfrm>
        </p:spPr>
        <p:txBody>
          <a:bodyPr>
            <a:normAutofit/>
          </a:bodyPr>
          <a:lstStyle/>
          <a:p>
            <a:r>
              <a:rPr lang="en-GB" dirty="0">
                <a:cs typeface="Arial" panose="020B0604020202020204" pitchFamily="34" charset="0"/>
              </a:rPr>
              <a:t>After 40 years of turning the tide, we can see that there are places where alternatives exist.</a:t>
            </a:r>
          </a:p>
          <a:p>
            <a:pPr marL="0" indent="0">
              <a:buNone/>
            </a:pPr>
            <a:r>
              <a:rPr lang="en-GB" dirty="0">
                <a:cs typeface="Arial" panose="020B0604020202020204" pitchFamily="34" charset="0"/>
              </a:rPr>
              <a:t> </a:t>
            </a:r>
          </a:p>
          <a:p>
            <a:r>
              <a:rPr lang="en-GB" dirty="0">
                <a:cs typeface="Arial" panose="020B0604020202020204" pitchFamily="34" charset="0"/>
              </a:rPr>
              <a:t>We can see that cycling measures can be implemented in cities </a:t>
            </a:r>
            <a:r>
              <a:rPr lang="en-GB" altLang="en-US" dirty="0">
                <a:sym typeface="Helvetica" panose="020B0604020202020204" pitchFamily="34" charset="0"/>
              </a:rPr>
              <a:t>to </a:t>
            </a:r>
            <a:r>
              <a:rPr lang="en-US" dirty="0"/>
              <a:t>contribute to healthier, more active and inclusive urban areas where cycling is a safe, popular and attractive mode of transport.</a:t>
            </a:r>
            <a:endParaRPr lang="sv-SE" dirty="0"/>
          </a:p>
        </p:txBody>
      </p:sp>
    </p:spTree>
    <p:extLst>
      <p:ext uri="{BB962C8B-B14F-4D97-AF65-F5344CB8AC3E}">
        <p14:creationId xmlns:p14="http://schemas.microsoft.com/office/powerpoint/2010/main" val="856121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txBox="1">
            <a:spLocks/>
          </p:cNvSpPr>
          <p:nvPr/>
        </p:nvSpPr>
        <p:spPr>
          <a:xfrm>
            <a:off x="457200" y="6381328"/>
            <a:ext cx="2133600" cy="365125"/>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#biking4health	</a:t>
            </a:r>
          </a:p>
        </p:txBody>
      </p:sp>
      <p:sp>
        <p:nvSpPr>
          <p:cNvPr id="4" name="Footer Placeholder 4"/>
          <p:cNvSpPr txBox="1">
            <a:spLocks/>
          </p:cNvSpPr>
          <p:nvPr/>
        </p:nvSpPr>
        <p:spPr>
          <a:xfrm>
            <a:off x="3124200" y="6381328"/>
            <a:ext cx="2895600" cy="365125"/>
          </a:xfrm>
          <a:prstGeom prst="rect">
            <a:avLst/>
          </a:prstGeom>
        </p:spPr>
        <p:txBody>
          <a:bodyPr vert="horz" lIns="91440" tIns="45720" rIns="91440" bIns="45720" rtlCol="0" anchor="ctr"/>
          <a:lstStyle>
            <a:defPPr>
              <a:defRPr lang="fi-FI"/>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www.heatproject.eu</a:t>
            </a:r>
          </a:p>
        </p:txBody>
      </p:sp>
      <p:sp>
        <p:nvSpPr>
          <p:cNvPr id="5" name="Slide Number Placeholder 5"/>
          <p:cNvSpPr txBox="1">
            <a:spLocks/>
          </p:cNvSpPr>
          <p:nvPr/>
        </p:nvSpPr>
        <p:spPr>
          <a:xfrm>
            <a:off x="6553200" y="6381328"/>
            <a:ext cx="2133600" cy="365125"/>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a:t>
            </a:r>
            <a:r>
              <a:rPr lang="fi-FI" sz="1400" dirty="0" err="1"/>
              <a:t>planningtogether</a:t>
            </a:r>
            <a:endParaRPr lang="fi-FI" sz="1400" dirty="0"/>
          </a:p>
        </p:txBody>
      </p:sp>
      <p:sp>
        <p:nvSpPr>
          <p:cNvPr id="6" name="TextBox 5"/>
          <p:cNvSpPr txBox="1"/>
          <p:nvPr/>
        </p:nvSpPr>
        <p:spPr>
          <a:xfrm>
            <a:off x="457200" y="476672"/>
            <a:ext cx="6563072" cy="923330"/>
          </a:xfrm>
          <a:prstGeom prst="rect">
            <a:avLst/>
          </a:prstGeom>
          <a:noFill/>
        </p:spPr>
        <p:txBody>
          <a:bodyPr wrap="square" rtlCol="0">
            <a:spAutoFit/>
          </a:bodyPr>
          <a:lstStyle/>
          <a:p>
            <a:r>
              <a:rPr lang="en-GB" sz="2600" b="1" dirty="0">
                <a:solidFill>
                  <a:srgbClr val="898989"/>
                </a:solidFill>
              </a:rPr>
              <a:t>It’s about the “how”</a:t>
            </a:r>
          </a:p>
          <a:p>
            <a:endParaRPr lang="sl-SI" sz="2600" b="1" dirty="0">
              <a:solidFill>
                <a:srgbClr val="898989"/>
              </a:solidFill>
            </a:endParaRPr>
          </a:p>
        </p:txBody>
      </p:sp>
      <p:sp>
        <p:nvSpPr>
          <p:cNvPr id="9" name="Content Placeholder 1">
            <a:extLst>
              <a:ext uri="{FF2B5EF4-FFF2-40B4-BE49-F238E27FC236}">
                <a16:creationId xmlns:a16="http://schemas.microsoft.com/office/drawing/2014/main" id="{0DAE5880-46FF-0242-9576-588357407C18}"/>
              </a:ext>
            </a:extLst>
          </p:cNvPr>
          <p:cNvSpPr>
            <a:spLocks noGrp="1"/>
          </p:cNvSpPr>
          <p:nvPr>
            <p:ph idx="1"/>
          </p:nvPr>
        </p:nvSpPr>
        <p:spPr>
          <a:xfrm>
            <a:off x="434442" y="1551527"/>
            <a:ext cx="8229600" cy="4284785"/>
          </a:xfrm>
        </p:spPr>
        <p:txBody>
          <a:bodyPr/>
          <a:lstStyle/>
          <a:p>
            <a:pPr marL="0" indent="0">
              <a:buNone/>
            </a:pPr>
            <a:r>
              <a:rPr lang="en-US" sz="1846" dirty="0">
                <a:cs typeface="Arial" panose="020B0604020202020204" pitchFamily="34" charset="0"/>
              </a:rPr>
              <a:t>Research shows that policies which are most likely to be adopted have the following ingredients in common:</a:t>
            </a:r>
          </a:p>
          <a:p>
            <a:pPr marL="0" indent="0">
              <a:buNone/>
            </a:pPr>
            <a:endParaRPr lang="en-GB" sz="1846" dirty="0">
              <a:cs typeface="Arial" panose="020B0604020202020204" pitchFamily="34" charset="0"/>
            </a:endParaRPr>
          </a:p>
          <a:p>
            <a:pPr marL="463062" indent="-457200">
              <a:buClrTx/>
              <a:buFont typeface="+mj-lt"/>
              <a:buAutoNum type="arabicPeriod"/>
            </a:pPr>
            <a:r>
              <a:rPr lang="en-GB" sz="1846" b="1" dirty="0">
                <a:cs typeface="Arial" panose="020B0604020202020204" pitchFamily="34" charset="0"/>
              </a:rPr>
              <a:t>Problem</a:t>
            </a:r>
            <a:r>
              <a:rPr lang="en-GB" sz="1846" dirty="0">
                <a:cs typeface="Arial" panose="020B0604020202020204" pitchFamily="34" charset="0"/>
              </a:rPr>
              <a:t>: A recognised, shared, public issue that public bodies should address</a:t>
            </a:r>
          </a:p>
          <a:p>
            <a:pPr marL="463062" indent="-457200">
              <a:buClrTx/>
              <a:buFont typeface="+mj-lt"/>
              <a:buAutoNum type="arabicPeriod"/>
            </a:pPr>
            <a:r>
              <a:rPr lang="en-GB" sz="1846" b="1" dirty="0">
                <a:cs typeface="Arial" panose="020B0604020202020204" pitchFamily="34" charset="0"/>
              </a:rPr>
              <a:t>Policy solution</a:t>
            </a:r>
            <a:r>
              <a:rPr lang="en-GB" sz="1846" dirty="0">
                <a:cs typeface="Arial" panose="020B0604020202020204" pitchFamily="34" charset="0"/>
              </a:rPr>
              <a:t>: proposals/actions that can be delivered, i.e. affordable and timely</a:t>
            </a:r>
          </a:p>
          <a:p>
            <a:pPr marL="463062" indent="-457200">
              <a:buClrTx/>
              <a:buFont typeface="+mj-lt"/>
              <a:buAutoNum type="arabicPeriod"/>
            </a:pPr>
            <a:r>
              <a:rPr lang="en-GB" sz="1846" b="1" dirty="0">
                <a:cs typeface="Arial" panose="020B0604020202020204" pitchFamily="34" charset="0"/>
              </a:rPr>
              <a:t>Political will</a:t>
            </a:r>
            <a:r>
              <a:rPr lang="en-GB" sz="1846" dirty="0">
                <a:cs typeface="Arial" panose="020B0604020202020204" pitchFamily="34" charset="0"/>
              </a:rPr>
              <a:t>: key influencers, political intentions, implicit political desire, personal endorsement</a:t>
            </a:r>
          </a:p>
          <a:p>
            <a:pPr marL="0" indent="0">
              <a:buNone/>
            </a:pPr>
            <a:endParaRPr lang="en-GB" dirty="0"/>
          </a:p>
        </p:txBody>
      </p:sp>
      <p:pic>
        <p:nvPicPr>
          <p:cNvPr id="11" name="Picture 2" descr="https://static1.squarespace.com/static/568d7250bfe87394ec26a038/t/572268bdf699bb89d26adc1a/1461872920826/?format=1000w">
            <a:extLst>
              <a:ext uri="{FF2B5EF4-FFF2-40B4-BE49-F238E27FC236}">
                <a16:creationId xmlns:a16="http://schemas.microsoft.com/office/drawing/2014/main" id="{217B2ECE-9145-1D41-846E-116EBAC74C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00" t="16601" r="66400" b="63324"/>
          <a:stretch/>
        </p:blipFill>
        <p:spPr bwMode="auto">
          <a:xfrm>
            <a:off x="536976" y="4843281"/>
            <a:ext cx="2241176" cy="1134595"/>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4" descr="https://static1.squarespace.com/static/568d7250bfe87394ec26a038/t/572268bdf699bb89d26adc1a/1461872920826/?format=1000w">
            <a:extLst>
              <a:ext uri="{FF2B5EF4-FFF2-40B4-BE49-F238E27FC236}">
                <a16:creationId xmlns:a16="http://schemas.microsoft.com/office/drawing/2014/main" id="{0ECD491F-5AAE-B243-84C2-D9D2E37B2F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00" t="47573" r="66000" b="36565"/>
          <a:stretch/>
        </p:blipFill>
        <p:spPr bwMode="auto">
          <a:xfrm>
            <a:off x="3216058" y="4932534"/>
            <a:ext cx="2330462" cy="956087"/>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8" descr="https://static1.squarespace.com/static/568d7250bfe87394ec26a038/t/572268bdf699bb89d26adc1a/1461872920826/?format=1000w">
            <a:extLst>
              <a:ext uri="{FF2B5EF4-FFF2-40B4-BE49-F238E27FC236}">
                <a16:creationId xmlns:a16="http://schemas.microsoft.com/office/drawing/2014/main" id="{AC6793F6-2E2E-874D-B51F-6C2EE19C6A6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00" t="78913" r="66000" b="5226"/>
          <a:stretch/>
        </p:blipFill>
        <p:spPr bwMode="auto">
          <a:xfrm>
            <a:off x="6233723" y="4883709"/>
            <a:ext cx="2167523" cy="950147"/>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TextBox 8">
            <a:extLst>
              <a:ext uri="{FF2B5EF4-FFF2-40B4-BE49-F238E27FC236}">
                <a16:creationId xmlns:a16="http://schemas.microsoft.com/office/drawing/2014/main" id="{6F2CCCF0-6EF8-CE4A-A07C-3015EAE6330E}"/>
              </a:ext>
            </a:extLst>
          </p:cNvPr>
          <p:cNvSpPr txBox="1"/>
          <p:nvPr/>
        </p:nvSpPr>
        <p:spPr>
          <a:xfrm>
            <a:off x="947664" y="5844444"/>
            <a:ext cx="1547446" cy="433196"/>
          </a:xfrm>
          <a:prstGeom prst="rect">
            <a:avLst/>
          </a:prstGeom>
          <a:noFill/>
        </p:spPr>
        <p:txBody>
          <a:bodyPr wrap="square" rtlCol="0">
            <a:spAutoFit/>
          </a:bodyPr>
          <a:lstStyle/>
          <a:p>
            <a:pPr algn="ctr"/>
            <a:r>
              <a:rPr lang="en-GB" sz="2215" b="1" dirty="0">
                <a:latin typeface="Calibri" panose="020F0502020204030204" pitchFamily="34" charset="0"/>
                <a:cs typeface="Arial" panose="020B0604020202020204" pitchFamily="34" charset="0"/>
              </a:rPr>
              <a:t>Problem</a:t>
            </a:r>
          </a:p>
        </p:txBody>
      </p:sp>
      <p:sp>
        <p:nvSpPr>
          <p:cNvPr id="15" name="TextBox 9">
            <a:extLst>
              <a:ext uri="{FF2B5EF4-FFF2-40B4-BE49-F238E27FC236}">
                <a16:creationId xmlns:a16="http://schemas.microsoft.com/office/drawing/2014/main" id="{AD3C811F-DF5E-D445-9D07-DC2B83171AAA}"/>
              </a:ext>
            </a:extLst>
          </p:cNvPr>
          <p:cNvSpPr txBox="1"/>
          <p:nvPr/>
        </p:nvSpPr>
        <p:spPr>
          <a:xfrm>
            <a:off x="3363614" y="5844444"/>
            <a:ext cx="2035347" cy="433196"/>
          </a:xfrm>
          <a:prstGeom prst="rect">
            <a:avLst/>
          </a:prstGeom>
          <a:noFill/>
        </p:spPr>
        <p:txBody>
          <a:bodyPr wrap="square" rtlCol="0">
            <a:spAutoFit/>
          </a:bodyPr>
          <a:lstStyle/>
          <a:p>
            <a:pPr algn="ctr"/>
            <a:r>
              <a:rPr lang="en-GB" sz="2215" b="1" dirty="0">
                <a:latin typeface="Calibri" panose="020F0502020204030204" pitchFamily="34" charset="0"/>
                <a:cs typeface="Arial" panose="020B0604020202020204" pitchFamily="34" charset="0"/>
              </a:rPr>
              <a:t>Policy Solution</a:t>
            </a:r>
          </a:p>
        </p:txBody>
      </p:sp>
      <p:sp>
        <p:nvSpPr>
          <p:cNvPr id="16" name="TextBox 10">
            <a:extLst>
              <a:ext uri="{FF2B5EF4-FFF2-40B4-BE49-F238E27FC236}">
                <a16:creationId xmlns:a16="http://schemas.microsoft.com/office/drawing/2014/main" id="{EDE2B6A2-C5AF-7449-8C93-9DF6BFF449F2}"/>
              </a:ext>
            </a:extLst>
          </p:cNvPr>
          <p:cNvSpPr txBox="1"/>
          <p:nvPr/>
        </p:nvSpPr>
        <p:spPr>
          <a:xfrm>
            <a:off x="6232217" y="5806299"/>
            <a:ext cx="2035347" cy="433196"/>
          </a:xfrm>
          <a:prstGeom prst="rect">
            <a:avLst/>
          </a:prstGeom>
          <a:noFill/>
        </p:spPr>
        <p:txBody>
          <a:bodyPr wrap="square" rtlCol="0">
            <a:spAutoFit/>
          </a:bodyPr>
          <a:lstStyle/>
          <a:p>
            <a:pPr algn="ctr"/>
            <a:r>
              <a:rPr lang="en-GB" sz="2215" b="1" dirty="0">
                <a:latin typeface="Calibri" panose="020F0502020204030204" pitchFamily="34" charset="0"/>
                <a:cs typeface="Arial" panose="020B0604020202020204" pitchFamily="34" charset="0"/>
              </a:rPr>
              <a:t>Political Will</a:t>
            </a:r>
          </a:p>
        </p:txBody>
      </p:sp>
    </p:spTree>
    <p:extLst>
      <p:ext uri="{BB962C8B-B14F-4D97-AF65-F5344CB8AC3E}">
        <p14:creationId xmlns:p14="http://schemas.microsoft.com/office/powerpoint/2010/main" val="17567502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1427</TotalTime>
  <Words>4541</Words>
  <Application>Microsoft Macintosh PowerPoint</Application>
  <PresentationFormat>Bildspel på skärmen (4:3)</PresentationFormat>
  <Paragraphs>366</Paragraphs>
  <Slides>34</Slides>
  <Notes>6</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34</vt:i4>
      </vt:variant>
    </vt:vector>
  </HeadingPairs>
  <TitlesOfParts>
    <vt:vector size="41" baseType="lpstr">
      <vt:lpstr>Arial</vt:lpstr>
      <vt:lpstr>Calibri</vt:lpstr>
      <vt:lpstr>Courier New</vt:lpstr>
      <vt:lpstr>FreightSans BoldItalic</vt:lpstr>
      <vt:lpstr>Helvetica</vt:lpstr>
      <vt:lpstr>Wingdings</vt:lpstr>
      <vt:lpstr>Office Theme</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Turun kaupunki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Mackiewicz Karolina</dc:creator>
  <cp:lastModifiedBy>Microsoft Office User</cp:lastModifiedBy>
  <cp:revision>137</cp:revision>
  <dcterms:created xsi:type="dcterms:W3CDTF">2016-06-01T07:23:08Z</dcterms:created>
  <dcterms:modified xsi:type="dcterms:W3CDTF">2018-12-27T13:28:38Z</dcterms:modified>
</cp:coreProperties>
</file>